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517DC-B7C0-47A3-8081-BE1749B7C0F9}" type="datetimeFigureOut">
              <a:rPr lang="sk-SK" smtClean="0"/>
              <a:t>22. 2. 2013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8FBB4E-EA2A-4B23-B487-EDB11E14734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Kriminologické teórie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JUDr. Ing. Anna Hoľková,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2787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Pozitivistická škola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Pozitivizmus sa rozvíja na prelome 19. a 20. storočia a tým zasahuje do veľkej </a:t>
            </a:r>
            <a:r>
              <a:rPr lang="sk-SK" dirty="0" smtClean="0"/>
              <a:t>mieri </a:t>
            </a:r>
            <a:r>
              <a:rPr lang="sk-SK" dirty="0" smtClean="0"/>
              <a:t>aj do súčasných kriminologických teórií.</a:t>
            </a:r>
          </a:p>
          <a:p>
            <a:r>
              <a:rPr lang="sk-SK" dirty="0" smtClean="0"/>
              <a:t>Pozitivistická škola bola založená na úsilí o využitie vedy aj v oblasti kriminológie, čo znamená, že veda mala významný vplyv na utváranie jednotlivých teórii v rámci danej školy. </a:t>
            </a:r>
          </a:p>
          <a:p>
            <a:r>
              <a:rPr lang="sk-SK" dirty="0" smtClean="0"/>
              <a:t>Významným podnetom tejto školy bola predstava evolúcie, ktorá ovplyvňovala pozitivistickú školu v zmysle antropológie a vývinu jedinca.</a:t>
            </a:r>
          </a:p>
          <a:p>
            <a:r>
              <a:rPr lang="sk-SK" dirty="0" smtClean="0"/>
              <a:t>Rovnakým prínosom pre pozitivistickú školu bol následne rozvoj sociológie v rámci kriminológie</a:t>
            </a:r>
          </a:p>
          <a:p>
            <a:r>
              <a:rPr lang="sk-SK" dirty="0" smtClean="0"/>
              <a:t>Hlavný predstavitelia: A. </a:t>
            </a:r>
            <a:r>
              <a:rPr lang="sk-SK" dirty="0" err="1" smtClean="0"/>
              <a:t>Comte</a:t>
            </a:r>
            <a:r>
              <a:rPr lang="sk-SK" dirty="0" smtClean="0"/>
              <a:t>, C. Lombroso, R. </a:t>
            </a:r>
            <a:r>
              <a:rPr lang="sk-SK" dirty="0" err="1" smtClean="0"/>
              <a:t>Garofalo</a:t>
            </a:r>
            <a:r>
              <a:rPr lang="sk-SK" dirty="0" smtClean="0"/>
              <a:t>, E. Ferri, H. Goddard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182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Pozitivistická škola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D. C. Gibbons rozdelil pozitivistické kriminologické teórie na:</a:t>
            </a:r>
          </a:p>
          <a:p>
            <a:pPr>
              <a:buFontTx/>
              <a:buChar char="-"/>
            </a:pPr>
            <a:r>
              <a:rPr lang="sk-SK" dirty="0" smtClean="0"/>
              <a:t>Biologické resp. biologický smer v kriminológii</a:t>
            </a:r>
          </a:p>
          <a:p>
            <a:pPr>
              <a:buFontTx/>
              <a:buChar char="-"/>
            </a:pPr>
            <a:r>
              <a:rPr lang="sk-SK" dirty="0" smtClean="0"/>
              <a:t>Psychologické resp. psychologický smer v kriminológii</a:t>
            </a:r>
          </a:p>
          <a:p>
            <a:pPr>
              <a:buFontTx/>
              <a:buChar char="-"/>
            </a:pPr>
            <a:r>
              <a:rPr lang="sk-SK" dirty="0" smtClean="0"/>
              <a:t>Sociologické resp. sociologický smer v kriminológii</a:t>
            </a:r>
          </a:p>
        </p:txBody>
      </p:sp>
    </p:spTree>
    <p:extLst>
      <p:ext uri="{BB962C8B-B14F-4D97-AF65-F5344CB8AC3E}">
        <p14:creationId xmlns:p14="http://schemas.microsoft.com/office/powerpoint/2010/main" val="268536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Biologický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C. Lombroso – otec modernej kriminológie a zakladateľ antropologickej kriminologickej školy. Bol väzenským lekárom, ktorý uskutočňoval pozorovania a merania na vojakoch, zločincoch, duševne chorých jednotlivcoch, ako aj celej populácie a telesný typ dával do vzťahu so správaním, osobitne tým kriminálnym.</a:t>
            </a:r>
          </a:p>
          <a:p>
            <a:r>
              <a:rPr lang="sk-SK" dirty="0" smtClean="0"/>
              <a:t>Podľa Lombrosa sa ľudia zločincami nestávajú, ale sa ako zločinci rodia. </a:t>
            </a:r>
          </a:p>
          <a:p>
            <a:r>
              <a:rPr lang="sk-SK" dirty="0" smtClean="0"/>
              <a:t>Rodeného zločinca je možné odlíšiť od ostatných vonkajšími znakmi: sploštený nos, riedke fázy, nízka lebka, mohutné čeľuste, vyčnievajúce lícne kosti, prirastené ušné lalôčiky a pod. Takýto človek je necitlivý na bolesť, má mimoriadne ostrý zrak, je lenivý, náchylný k orgiám a neodolateľne ho priťahuje páchanie zla pre zlo samo.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115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sz="2400" dirty="0" smtClean="0"/>
              <a:t>Na základe svojich výskumov, Lombroso vypracoval tabuľku znakov „rodeného zločinca“ a vyhlásil, že na základe zmerania fyzických čŕt danej osoby je možné rozhodnúť, či ide o rodeného zločinca alebo nie. Tým podnietil mnoho výskumov, v ktorých sa väzni porovnávali so študentmi, učiteľmi a ďalšími profesiami, ktoré však </a:t>
            </a:r>
            <a:r>
              <a:rPr lang="sk-SK" sz="2400" dirty="0" smtClean="0"/>
              <a:t>preukázali, že </a:t>
            </a:r>
            <a:r>
              <a:rPr lang="sk-SK" sz="2400" dirty="0" smtClean="0"/>
              <a:t>Lombrosove predpoklady neplatia absolútne.</a:t>
            </a:r>
          </a:p>
          <a:p>
            <a:r>
              <a:rPr lang="sk-SK" sz="2400" dirty="0" smtClean="0"/>
              <a:t>Lombroso však neskôr prekonal určitý vývin a pripustil, že nie všetci páchatelia sa už musia narodiť ako zločinci, a teda, že na kriminálne správanie človeka môže mať vplyv aj choroba.</a:t>
            </a:r>
          </a:p>
          <a:p>
            <a:r>
              <a:rPr lang="sk-SK" sz="2400" dirty="0" smtClean="0"/>
              <a:t>Neskôr pripustil, že niektorí ľudia sú len potenciálnymi zločincami, a určitú úlohu môže zohrávať aj ich okolie.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84214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E. Ferri rovnako nepripúšťal slobodnú vôľu človeka pri páchaní zločinu a vychádzal z predurčenia jeho správania biologickými faktormi a organickými anomáliami. Pripúšťal, že na páchaní trestnej činnosti sa odrážajú aj faktory fyzické (rada, geografia, teplotné a podnebné podmienky)  antropologické faktory (vek, pohlavie, organické a psychologické črty) a sociálne faktory (obyčaje, náboženské, ekonomické a populačné osobitosti)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3972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Goddard – kriminálne správanie </a:t>
            </a:r>
            <a:r>
              <a:rPr lang="sk-SK" dirty="0" smtClean="0"/>
              <a:t>ovplyvňuje </a:t>
            </a:r>
            <a:r>
              <a:rPr lang="sk-SK" dirty="0" smtClean="0"/>
              <a:t>dedičnosť. Za účelom objasnenia podielu dedičnosti na kriminalite skúmal rodokmene zločincov a uskutočnil aj výskumy dvojčiat.</a:t>
            </a:r>
          </a:p>
          <a:p>
            <a:r>
              <a:rPr lang="sk-SK" dirty="0" smtClean="0"/>
              <a:t>Kallikakova rodina</a:t>
            </a:r>
          </a:p>
          <a:p>
            <a:r>
              <a:rPr lang="sk-SK" dirty="0" smtClean="0"/>
              <a:t>1. vetva: 480 potomkov: 143 slabomyseľných, 46 duševne normálnych a u ostatných boli pochybnosti o ich inteligencii. Z tejto vety vzišlo 24 notorických alkoholikov, 3 epileptici, 3 zločinci, 35 sexuálne nenormálnych osôb – väčšinou prostitútok a 8 majiteľov nevestincov.</a:t>
            </a:r>
          </a:p>
          <a:p>
            <a:r>
              <a:rPr lang="sk-SK" dirty="0" smtClean="0"/>
              <a:t>2. vetva: 496 potomkov: iba 3 duševne chorí a </a:t>
            </a:r>
            <a:r>
              <a:rPr lang="sk-SK" dirty="0" smtClean="0"/>
              <a:t>všetci ostatní boli </a:t>
            </a:r>
            <a:r>
              <a:rPr lang="sk-SK" dirty="0" smtClean="0"/>
              <a:t>mravne bezúhonní</a:t>
            </a:r>
          </a:p>
          <a:p>
            <a:r>
              <a:rPr lang="sk-SK" dirty="0" smtClean="0"/>
              <a:t>Na jednej strane tak precenil vplyv dedičnosti a </a:t>
            </a:r>
            <a:r>
              <a:rPr lang="sk-SK" dirty="0" smtClean="0"/>
              <a:t>na strane druhej podcenil </a:t>
            </a:r>
            <a:r>
              <a:rPr lang="sk-SK" dirty="0" smtClean="0"/>
              <a:t>vplyv okolia na dané osoby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376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19. storočí začali vznikať najmä v Nemecku a USA prvé psychologické laboratóriá, v ktorých sa uplatňovala experimentálna metóda výskumu. </a:t>
            </a:r>
          </a:p>
          <a:p>
            <a:r>
              <a:rPr lang="sk-SK" dirty="0" smtClean="0"/>
              <a:t>Predstavitelia: E. </a:t>
            </a:r>
            <a:r>
              <a:rPr lang="sk-SK" dirty="0" err="1" smtClean="0"/>
              <a:t>Hooton</a:t>
            </a:r>
            <a:r>
              <a:rPr lang="sk-SK" dirty="0" smtClean="0"/>
              <a:t>, W. </a:t>
            </a:r>
            <a:r>
              <a:rPr lang="sk-SK" dirty="0" err="1" smtClean="0"/>
              <a:t>Stern</a:t>
            </a:r>
            <a:r>
              <a:rPr lang="sk-SK" dirty="0" smtClean="0"/>
              <a:t>, S. Freud a iní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324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Tento smer staval na aj v súčasnosti často krát </a:t>
            </a:r>
            <a:r>
              <a:rPr lang="sk-SK" dirty="0" smtClean="0"/>
              <a:t>proklamovaných zisteniach, </a:t>
            </a:r>
            <a:r>
              <a:rPr lang="sk-SK" dirty="0" smtClean="0"/>
              <a:t>že u </a:t>
            </a:r>
            <a:r>
              <a:rPr lang="sk-SK" dirty="0" err="1" smtClean="0"/>
              <a:t>deviantnej</a:t>
            </a:r>
            <a:r>
              <a:rPr lang="sk-SK" dirty="0"/>
              <a:t> </a:t>
            </a:r>
            <a:r>
              <a:rPr lang="sk-SK" dirty="0" smtClean="0"/>
              <a:t>populácie sa často potvrdzuje nižší intelekt ako u nedeviantnej populácie. </a:t>
            </a:r>
          </a:p>
          <a:p>
            <a:r>
              <a:rPr lang="sk-SK" dirty="0" smtClean="0"/>
              <a:t>Vzťah medzi nižším intelektom a kriminálnym správaním je však niekedy zložito sprostredkovaný.</a:t>
            </a:r>
          </a:p>
          <a:p>
            <a:r>
              <a:rPr lang="sk-SK" dirty="0" smtClean="0"/>
              <a:t>Vzťah inteligencia – odhalenie páchateľa!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13989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2600" dirty="0" smtClean="0"/>
              <a:t>S. Freud: vychádzal z toho, že jedinca ovplyvňujú tri základné stavebné prvky a to:</a:t>
            </a:r>
          </a:p>
          <a:p>
            <a:pPr marL="514350" indent="-514350">
              <a:buAutoNum type="arabicPeriod"/>
            </a:pPr>
            <a:r>
              <a:rPr lang="sk-SK" sz="2600" dirty="0" smtClean="0"/>
              <a:t>Ono (Id) – je nabitá pudmi, snaženiami a žiadosťami a volá po svojom uspokojení na základe princípu slasti, pričom sú dôležité dve sily a to pud lásky a pud smrti – deštrukčný pud.</a:t>
            </a:r>
          </a:p>
          <a:p>
            <a:pPr marL="514350" indent="-514350">
              <a:buAutoNum type="arabicPeriod"/>
            </a:pPr>
            <a:r>
              <a:rPr lang="sk-SK" sz="2600" dirty="0" smtClean="0"/>
              <a:t>Ja (Ego), ktoré obsahuje myslenie a postoje človeka</a:t>
            </a:r>
          </a:p>
          <a:p>
            <a:pPr marL="514350" indent="-514350">
              <a:buAutoNum type="arabicPeriod"/>
            </a:pPr>
            <a:r>
              <a:rPr lang="sk-SK" sz="2600" dirty="0" err="1" smtClean="0"/>
              <a:t>Nadja</a:t>
            </a:r>
            <a:r>
              <a:rPr lang="sk-SK" sz="2600" dirty="0" smtClean="0"/>
              <a:t> (</a:t>
            </a:r>
            <a:r>
              <a:rPr lang="sk-SK" sz="2600" dirty="0" err="1" smtClean="0"/>
              <a:t>Superego</a:t>
            </a:r>
            <a:r>
              <a:rPr lang="sk-SK" sz="2600" dirty="0" smtClean="0"/>
              <a:t>), ktoré obsahuje vzory konania a morálnych postojov, ktoré sú podmienené spoločensky.</a:t>
            </a:r>
          </a:p>
          <a:p>
            <a:pPr marL="0" indent="0">
              <a:buNone/>
            </a:pPr>
            <a:r>
              <a:rPr lang="sk-SK" sz="2600" dirty="0" smtClean="0"/>
              <a:t>Ego kontroluje Id, ale pritom musí brať ohľad aj na </a:t>
            </a:r>
            <a:r>
              <a:rPr lang="sk-SK" sz="2600" dirty="0" err="1" smtClean="0"/>
              <a:t>Superego</a:t>
            </a:r>
            <a:r>
              <a:rPr lang="sk-SK" sz="2600" dirty="0" smtClean="0"/>
              <a:t>. Medzi týmito tromi zložkami môže dochádzať k rôznym vnútorným konfliktom, ktoré môžu viesť k neuróze. Páchateľ sa podľa S. </a:t>
            </a:r>
            <a:r>
              <a:rPr lang="sk-SK" sz="2600" dirty="0" err="1" smtClean="0"/>
              <a:t>Freuda</a:t>
            </a:r>
            <a:r>
              <a:rPr lang="sk-SK" sz="2600" dirty="0" smtClean="0"/>
              <a:t> považuje za spoločensky neprispôsobeného jedinca, ktorý v trestnom čine odreagúva svoj neurotický konflikt. </a:t>
            </a:r>
          </a:p>
          <a:p>
            <a:pPr marL="0" indent="0">
              <a:buNone/>
            </a:pPr>
            <a:r>
              <a:rPr lang="sk-SK" sz="2600" dirty="0" smtClean="0"/>
              <a:t>S. Freud videl všetky hybné sily človeka v sexuálnom pude.</a:t>
            </a:r>
          </a:p>
          <a:p>
            <a:pPr marL="514350" indent="-514350">
              <a:buAutoNum type="arabicPeriod"/>
            </a:pPr>
            <a:endParaRPr lang="sk-SK" dirty="0" smtClean="0"/>
          </a:p>
          <a:p>
            <a:pPr marL="514350" indent="-514350">
              <a:buAutoNum type="arabicPeriod"/>
            </a:pPr>
            <a:endParaRPr lang="sk-SK" dirty="0" smtClean="0"/>
          </a:p>
          <a:p>
            <a:pPr marL="514350" indent="-514350"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8998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Teória frustrácie: J. Dollard, N. E. Miller a iní</a:t>
            </a:r>
          </a:p>
          <a:p>
            <a:pPr marL="0" indent="0">
              <a:buNone/>
            </a:pPr>
            <a:r>
              <a:rPr lang="sk-SK" dirty="0" smtClean="0"/>
              <a:t>Hlavnými hybnými silami ľudského vývinu sú podľa nich vrodené inštinkty, a vonkajšie prostredie zohráva najmä zápornú úlohu, lebo prekáža slobodnému prejaveniu vnútorných pohnútok človeka a aktualizujú v ňom agresívne sklony. Agresívne správanie však nemusí nasledovať hneď za frustráciou, nakoľko môže byť oddialené ak sa jedinec stretne s </a:t>
            </a:r>
            <a:r>
              <a:rPr lang="sk-SK" dirty="0" err="1" smtClean="0"/>
              <a:t>proti-agresiou</a:t>
            </a:r>
            <a:r>
              <a:rPr lang="sk-SK" dirty="0" smtClean="0"/>
              <a:t> alebo silným odporom. Agresia sa však môže zväčšovať a prejaviť sa ešte intenzívnejšie neskôr. Nemusí byť zameraná na iný objekt ale aj na seba samého.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05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Pojmy teória, smer a škola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Teória je súbor navzájom súvisiacich pojmov, definícií a výrokov, ktorý predstavuje systematický pohľad na javy tým, že špecifikuje vzťahy medzi premennými, s cieľom vysvetliť a predpovedať tieto javy. </a:t>
            </a:r>
          </a:p>
          <a:p>
            <a:r>
              <a:rPr lang="sk-SK" dirty="0" smtClean="0"/>
              <a:t>Teória je významnou súčasťou vedy kriminológie, nakoľko napomáhajú odhaľovať etiológiu kriminality a spolu s tým aj napomáhať prognózovaniu a jej kontrole.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7071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Psychologický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Aktivačná teória  - L. </a:t>
            </a:r>
            <a:r>
              <a:rPr lang="sk-SK" dirty="0" err="1" smtClean="0"/>
              <a:t>Ellis</a:t>
            </a:r>
            <a:r>
              <a:rPr lang="sk-SK" dirty="0" smtClean="0"/>
              <a:t>: Niektoré v mladosti osvojené vzorce správania sa (v detstve) vedú neskôr k vyššej delikvencii spojenej s gamblerstvom, toxikomániou a viktimáciou iných osôb.</a:t>
            </a:r>
          </a:p>
          <a:p>
            <a:r>
              <a:rPr lang="sk-SK" dirty="0" smtClean="0"/>
              <a:t>Pre prevenciu kriminality je teda potrebná včasná diagnostika a prognóza kriminálneho vývinu a v logickej spätosti s tým potreba odbornej terapeutickej a poradenskej pomoci rizikovým jednotlivcom. Tým sa prevencia stáva adresnou a cielenou.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5423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Sociálnopsychologický a sociologický smer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2. polovica 19. stor. </a:t>
            </a:r>
          </a:p>
          <a:p>
            <a:r>
              <a:rPr lang="sk-SK" dirty="0" smtClean="0"/>
              <a:t>Predstavitelia: A. </a:t>
            </a:r>
            <a:r>
              <a:rPr lang="sk-SK" dirty="0" err="1" smtClean="0"/>
              <a:t>Quételet</a:t>
            </a:r>
            <a:r>
              <a:rPr lang="sk-SK" dirty="0" smtClean="0"/>
              <a:t>, A. </a:t>
            </a:r>
            <a:r>
              <a:rPr lang="sk-SK" dirty="0" err="1" smtClean="0"/>
              <a:t>Guerry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V oblasti štúdia zločinnosti bol po prvý raz vedecky zistený fakt, že z individuálnych trestných činov sa vytvára jav, ktorý sa odlišuje od jednotlivých prvkov, ktoré ho tvoria, čím vzniká </a:t>
            </a:r>
            <a:r>
              <a:rPr lang="sk-SK" b="1" dirty="0" smtClean="0"/>
              <a:t>zločinnosť ako sociálny jav</a:t>
            </a:r>
            <a:r>
              <a:rPr lang="sk-SK" dirty="0" smtClean="0"/>
              <a:t>. V súvislosti s jednotlivcom uznával slobodnú vôľu, nakoľko jednotlivec koná veľmi slobodne, ale čím väčší počet jednotlivcov skúmame, tým viac závisia od príčin súvisiacich s jestvovaním a životom spoločnosti. Takto bola po prvý krát zdôraznená rozhodujúca úloha </a:t>
            </a:r>
            <a:r>
              <a:rPr lang="sk-SK" b="1" dirty="0" smtClean="0"/>
              <a:t>sociálnych podmienok</a:t>
            </a:r>
            <a:r>
              <a:rPr lang="sk-SK" dirty="0" smtClean="0"/>
              <a:t> a odvodenosť kriminality od </a:t>
            </a:r>
            <a:r>
              <a:rPr lang="sk-SK" b="1" dirty="0" smtClean="0"/>
              <a:t>podmienok sociálneho prostredia.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983279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Sociálno-psychologický </a:t>
            </a:r>
            <a:r>
              <a:rPr lang="sk-SK" dirty="0"/>
              <a:t>a sociologický smer v kriminológii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Teória anómie: pojem anómia pochádza  od francúzskeho sociológa É. Durkheima, ktorý ho použil na definovanie spoločnosti, v ktorej neplatia obvyklé normy správania sa, čo je cesta k deviantnému správaniu. Považoval anómiu za jav vyvolaný ekonomickými krízami spôsobenými industrializáciou a komercionalizáciou v danom období. </a:t>
            </a:r>
          </a:p>
          <a:p>
            <a:r>
              <a:rPr lang="sk-SK" dirty="0" smtClean="0"/>
              <a:t>Neskôr sa pojem anómia aplikoval aj na vznik samovrážd, keď samovraždu považoval sociológ za najčastejší dôsledok toho, že spoločnosť nie je dostatočne celistvá a súdržná. </a:t>
            </a:r>
          </a:p>
          <a:p>
            <a:r>
              <a:rPr lang="sk-SK" dirty="0" smtClean="0"/>
              <a:t>Najnebezpečnejšie je obdobie prudkých spoločenských zmien a narušenie spoločenskej rovnováhy.</a:t>
            </a:r>
          </a:p>
          <a:p>
            <a:r>
              <a:rPr lang="sk-SK" dirty="0" smtClean="0"/>
              <a:t>20. a 30. roky 20. storočia – kríza – rast kriminality i samovrážd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05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Chicagská škola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Predstavitelia: R. E. Park, R. D. </a:t>
            </a:r>
            <a:r>
              <a:rPr lang="sk-SK" dirty="0" err="1" smtClean="0"/>
              <a:t>McKenzie</a:t>
            </a:r>
            <a:r>
              <a:rPr lang="sk-SK" dirty="0" smtClean="0"/>
              <a:t>, L. </a:t>
            </a:r>
            <a:r>
              <a:rPr lang="sk-SK" dirty="0" err="1" smtClean="0"/>
              <a:t>Wirth</a:t>
            </a:r>
            <a:endParaRPr lang="sk-SK" dirty="0" smtClean="0"/>
          </a:p>
          <a:p>
            <a:r>
              <a:rPr lang="sk-SK" dirty="0" smtClean="0"/>
              <a:t>Ich prínosom je ekologický prístup, a teda geografické rozloženie kriminality v meste a okolí. </a:t>
            </a:r>
          </a:p>
          <a:p>
            <a:r>
              <a:rPr lang="sk-SK" dirty="0" smtClean="0"/>
              <a:t>Analýza Chicaga priniesla poznanie, že určité mestské oblasti sú trvalo „náchylné“ ku kriminalite. Analýza bádateľov </a:t>
            </a:r>
            <a:r>
              <a:rPr lang="sk-SK" dirty="0" smtClean="0"/>
              <a:t>poskytla </a:t>
            </a:r>
            <a:r>
              <a:rPr lang="sk-SK" dirty="0" smtClean="0"/>
              <a:t>obraz mesta ako miesta s veľkou anonymitou ľudí, povrchnými rodinným, príbuzenskými a priateľskými putami. Toto oslabovanie základných spoločenských vzťahov považovali sociológovia za príznak spoločenskej dezorganizácie, ktorá vytvára priestor pre vznik trestnej činnosti. To sa týkalo najmä tranzitnej zóny s veľkým počtom prisťahovalcov.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4391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Ostatné sociologické smery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E. H. </a:t>
            </a:r>
            <a:r>
              <a:rPr lang="sk-SK" dirty="0" err="1" smtClean="0"/>
              <a:t>Sutherland</a:t>
            </a:r>
            <a:r>
              <a:rPr lang="sk-SK" dirty="0" smtClean="0"/>
              <a:t>: teória diferenciálnej asociácie – môžeme ju charakterizovať v tom zmysle, že všetko zločinné správanie človeka je naučené vo vzájomnej interakcii  s ľuďmi</a:t>
            </a:r>
          </a:p>
          <a:p>
            <a:r>
              <a:rPr lang="sk-SK" dirty="0" smtClean="0"/>
              <a:t>A. K. </a:t>
            </a:r>
            <a:r>
              <a:rPr lang="sk-SK" dirty="0" err="1" smtClean="0"/>
              <a:t>Cohen</a:t>
            </a:r>
            <a:r>
              <a:rPr lang="sk-SK" dirty="0" smtClean="0"/>
              <a:t>, L. E. </a:t>
            </a:r>
            <a:r>
              <a:rPr lang="sk-SK" dirty="0" err="1" smtClean="0"/>
              <a:t>Ohlin</a:t>
            </a:r>
            <a:r>
              <a:rPr lang="sk-SK" dirty="0" smtClean="0"/>
              <a:t>: teórie subkultúry, ktorá spočívala v tom, že vysoko akcentovaná potreba dosiahnuť úspech, nebola rovnako dosiahnuteľná pre členov rôznych spoločenských vrstiev. Príslušníci strednej a vyššej vrstvy mali dostatok príležitostí, aby dosiahli úspech legálnymi spôsobmi. Nižšie vrstvy boli často krát odkázané na nezákonné spôsoby vrátane zločinnosti. </a:t>
            </a:r>
            <a:r>
              <a:rPr lang="sk-SK" dirty="0"/>
              <a:t> </a:t>
            </a:r>
            <a:r>
              <a:rPr lang="sk-SK" dirty="0" smtClean="0"/>
              <a:t>V mestách sa začali tvoriť určité subkultúry – gangy. </a:t>
            </a:r>
          </a:p>
          <a:p>
            <a:r>
              <a:rPr lang="sk-SK" dirty="0" smtClean="0"/>
              <a:t>H. S. </a:t>
            </a:r>
            <a:r>
              <a:rPr lang="sk-SK" dirty="0" err="1" smtClean="0"/>
              <a:t>Becker</a:t>
            </a:r>
            <a:r>
              <a:rPr lang="sk-SK" dirty="0" smtClean="0"/>
              <a:t>, L. T. </a:t>
            </a:r>
            <a:r>
              <a:rPr lang="sk-SK" dirty="0" err="1" smtClean="0"/>
              <a:t>Wilkins</a:t>
            </a:r>
            <a:r>
              <a:rPr lang="sk-SK" dirty="0" smtClean="0"/>
              <a:t>: „</a:t>
            </a:r>
            <a:r>
              <a:rPr lang="sk-SK" dirty="0" err="1" smtClean="0"/>
              <a:t>nálepková</a:t>
            </a:r>
            <a:r>
              <a:rPr lang="sk-SK" dirty="0" smtClean="0"/>
              <a:t>“ </a:t>
            </a:r>
            <a:r>
              <a:rPr lang="sk-SK" dirty="0" smtClean="0"/>
              <a:t>teória sa zaoberá problematikou spoločenskej reakcie na kriminálne správanie marginálnych jedincov a spätným vplyvom tejto reakcie na páchateľov. </a:t>
            </a:r>
          </a:p>
        </p:txBody>
      </p:sp>
    </p:spTree>
    <p:extLst>
      <p:ext uri="{BB962C8B-B14F-4D97-AF65-F5344CB8AC3E}">
        <p14:creationId xmlns:p14="http://schemas.microsoft.com/office/powerpoint/2010/main" val="3478471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Multifaktorové</a:t>
            </a:r>
            <a:r>
              <a:rPr lang="sk-SK" dirty="0" smtClean="0"/>
              <a:t> a interdisciplinárne kriminologické prístupy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 smtClean="0"/>
              <a:t>Sheldon</a:t>
            </a:r>
            <a:r>
              <a:rPr lang="sk-SK" dirty="0" smtClean="0"/>
              <a:t> a </a:t>
            </a:r>
            <a:r>
              <a:rPr lang="sk-SK" dirty="0" err="1"/>
              <a:t>E</a:t>
            </a:r>
            <a:r>
              <a:rPr lang="sk-SK" dirty="0" err="1" smtClean="0"/>
              <a:t>leanora</a:t>
            </a:r>
            <a:r>
              <a:rPr lang="sk-SK" dirty="0" smtClean="0"/>
              <a:t> </a:t>
            </a:r>
            <a:r>
              <a:rPr lang="sk-SK" dirty="0" err="1" smtClean="0"/>
              <a:t>Glueckovci</a:t>
            </a:r>
            <a:r>
              <a:rPr lang="sk-SK" dirty="0" smtClean="0"/>
              <a:t>: </a:t>
            </a:r>
            <a:r>
              <a:rPr lang="sk-SK" dirty="0" err="1" smtClean="0"/>
              <a:t>Multifaktorové</a:t>
            </a:r>
            <a:r>
              <a:rPr lang="sk-SK" dirty="0" smtClean="0"/>
              <a:t> prístupy v kriminológii sa vyznačujú tým, že pri vysvetľovaní vzniku kriminality uznávajú pôsobenie viacerých faktorov. Pritom často neostáva len v rámci biologických, psychologických alebo sociálnych faktorov, ale dochádza k ich kombináciám, preto príslušné prístupy nazývame tiež interdisciplinárnymi.</a:t>
            </a:r>
          </a:p>
          <a:p>
            <a:r>
              <a:rPr lang="sk-SK" dirty="0" smtClean="0"/>
              <a:t>Významným prínosom interdisciplinárnych prístupov je stimulovanie vypracovania prognostickým metód, ktorými bolo možné predvídať ľudské kriminálne správanie. – prevencia kriminality. </a:t>
            </a:r>
            <a:r>
              <a:rPr lang="sk-SK" dirty="0" smtClean="0"/>
              <a:t> - strednodobé prognózovanie...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3808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Kriminologické teórie z prelomu 20. a 21. storočia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Kritická kriminológia: zločinnosť plodí kapitalistický spoločenský systém, nakoľko kriminalita nižších tried je len reakciou na politiku a zločinnosť vládnucej </a:t>
            </a:r>
            <a:r>
              <a:rPr lang="sk-SK" dirty="0" smtClean="0"/>
              <a:t>triedy.</a:t>
            </a:r>
            <a:endParaRPr lang="sk-SK" dirty="0" smtClean="0"/>
          </a:p>
          <a:p>
            <a:r>
              <a:rPr lang="sk-SK" dirty="0" smtClean="0"/>
              <a:t>Feministická kriminológia: kladie dôraz na rôzne aspekty života a postavenia žien v spoločnosti a venuje pozornosť kriminalite žien a kriminalite páchanej na ženách.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3717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pozornosť!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JUDr. Ing. Anna Hoľková,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587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Pojmy teória, smer a škola v kriminológii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Smer </a:t>
            </a:r>
            <a:r>
              <a:rPr lang="sk-SK" dirty="0" smtClean="0"/>
              <a:t>v kriminologickej literatúre nie je dostatočne definovaný, i keď sa môžeme domnievať, že ide o určitý súbor, ktorý obsahuje jednotlivé teórie. </a:t>
            </a:r>
          </a:p>
          <a:p>
            <a:r>
              <a:rPr lang="sk-SK" dirty="0" smtClean="0"/>
              <a:t>Kriminologickú školu následne vytvárajú skupiny bádateľov, ktorých možno charakterizovať prevažne spoločnými metodologickými východiskami a konkrétnymi metodickými prístupmi k výberu, analýze a interpretácii získaných dát.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226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Klasifikácia kriminologických teórii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Základné členenie kriminologických </a:t>
            </a:r>
            <a:r>
              <a:rPr lang="sk-SK" dirty="0" smtClean="0"/>
              <a:t>teórií:</a:t>
            </a:r>
            <a:endParaRPr lang="sk-SK" dirty="0" smtClean="0"/>
          </a:p>
          <a:p>
            <a:r>
              <a:rPr lang="sk-SK" b="1" dirty="0" smtClean="0"/>
              <a:t>klasické teórie a </a:t>
            </a:r>
          </a:p>
          <a:p>
            <a:r>
              <a:rPr lang="sk-SK" b="1" dirty="0" smtClean="0"/>
              <a:t>pozitivistické teórie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Dané </a:t>
            </a:r>
            <a:r>
              <a:rPr lang="sk-SK" dirty="0" smtClean="0"/>
              <a:t>teórie respektíve školy vznikali v 18. a 19. storočí a nastolili problémy, ktoré kriminológia rieši v určitej obmene až dodnes.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697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Klasická škola kriminológie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Formovala sa v 18. storočí v Európe</a:t>
            </a:r>
          </a:p>
          <a:p>
            <a:r>
              <a:rPr lang="sk-SK" dirty="0" smtClean="0"/>
              <a:t>Klasická kriminologická škola vychádzala z toho, že ľudia majú slobodnú vôľu a možnosť výberu svojho konania a preto ju môžeme nazývať aj školou slobodnej vôle.</a:t>
            </a:r>
          </a:p>
          <a:p>
            <a:r>
              <a:rPr lang="sk-SK" dirty="0" smtClean="0"/>
              <a:t>Predstavitelia: C. Beccaria, J. Bentham, J. Howard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459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C. Beccaria – O zločinoch a trestoch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400" dirty="0" smtClean="0"/>
              <a:t>Priznal indivíduu slobodnú vôľu a vymanil tak trestné právo z nábožensko-feudálnych dogiem. V slobodnej vôli videl aj možnosť rozumného človeka pozdvihnúť spoločnosť ku šťastiu a harmónii. </a:t>
            </a:r>
          </a:p>
          <a:p>
            <a:r>
              <a:rPr lang="sk-SK" sz="2400" dirty="0" smtClean="0"/>
              <a:t>Príčinu konania človeka videl iba v ňom samom a teda nie v externých a objektívnych silách, ktoré na neho môžu pôsobiť</a:t>
            </a:r>
            <a:r>
              <a:rPr lang="sk-SK" dirty="0" smtClean="0"/>
              <a:t>.</a:t>
            </a:r>
          </a:p>
          <a:p>
            <a:r>
              <a:rPr lang="sk-SK" sz="2400" dirty="0" smtClean="0"/>
              <a:t>Príčinná súvislosť medzi subjektívnymi a objektívnymi faktormi sa v prípade vykonania zločinu osobou neuznávala.</a:t>
            </a:r>
          </a:p>
          <a:p>
            <a:r>
              <a:rPr lang="sk-SK" sz="2400" dirty="0" smtClean="0"/>
              <a:t> Správanie osoby bolo definované vyhľadávaním slasti a vyhýbaním sa bolesti. Problémom bolo však to, že u určitých osôb spôsobovalo slasť aj konanie, ktoré bolo spoločensky škodlivé. Naopak spoločensky užitočné konanie ho nemuselo uspokojovať.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909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C. Beccaria – O zločinoch a trestoch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Vznikla otázka ako dosiahnuť, aby človek neuplatňovať tzv. nerozumné alternatívy konania.</a:t>
            </a:r>
          </a:p>
          <a:p>
            <a:r>
              <a:rPr lang="sk-SK" dirty="0" smtClean="0"/>
              <a:t>výchova a presviedčanie ľudí</a:t>
            </a:r>
          </a:p>
          <a:p>
            <a:r>
              <a:rPr lang="sk-SK" dirty="0"/>
              <a:t>h</a:t>
            </a:r>
            <a:r>
              <a:rPr lang="sk-SK" dirty="0" smtClean="0"/>
              <a:t>rozba </a:t>
            </a:r>
            <a:r>
              <a:rPr lang="sk-SK" dirty="0" smtClean="0"/>
              <a:t>trestu a teda zastrašovanie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Protitlak </a:t>
            </a:r>
            <a:r>
              <a:rPr lang="sk-SK" dirty="0" smtClean="0"/>
              <a:t>k osobným vášňam mal vytvoriť mocenský tlak na spoločnosť.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21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C. Beccaria – O zločinoch a trestoch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Chápanie trestného činu ako aktu slobodnej vôle viedlo k formulovaniu takých základných zásad trestného práva ako je princíp zodpovednosti jednotlivca za spáchanie trestného činu a rovnako aj právo každého byť považovaný za nevinného, kým jeho vinu nedokáže žalobca a nerozhodne o nej </a:t>
            </a:r>
            <a:r>
              <a:rPr lang="sk-SK" dirty="0" smtClean="0"/>
              <a:t>súd.</a:t>
            </a:r>
            <a:endParaRPr lang="sk-SK" dirty="0" smtClean="0"/>
          </a:p>
          <a:p>
            <a:r>
              <a:rPr lang="sk-SK" dirty="0" smtClean="0"/>
              <a:t>Rovnako významným a pozitívnym danej teórie bolo uplatňovanie prevencie, keď podľa Beccaria bolo rozumnejšie predchádzať kriminalite ako ju následne trestať.</a:t>
            </a:r>
          </a:p>
          <a:p>
            <a:r>
              <a:rPr lang="sk-SK" dirty="0" smtClean="0"/>
              <a:t>Prvým základným prístupom k prevencii bolo, že v procese výchovy si človek osvojí spoločenské normy a tak sa naučí slobodne rozhodovať pre konanie, ktoré je z hľadiska noriem spoločensky správne. </a:t>
            </a:r>
          </a:p>
          <a:p>
            <a:r>
              <a:rPr lang="sk-SK" dirty="0" smtClean="0"/>
              <a:t>Druhým základným prístupom k prevencii bolo, že páchať zlo sa človeku  zabráni hrozbou trestu a strádania. </a:t>
            </a:r>
            <a:endParaRPr lang="sk-SK" dirty="0"/>
          </a:p>
          <a:p>
            <a:r>
              <a:rPr lang="sk-SK" dirty="0" smtClean="0"/>
              <a:t>Preto boli pre klasikov v prevencii najdôležitejšie výchova a zastrašovanie.</a:t>
            </a:r>
          </a:p>
        </p:txBody>
      </p:sp>
    </p:spTree>
    <p:extLst>
      <p:ext uri="{BB962C8B-B14F-4D97-AF65-F5344CB8AC3E}">
        <p14:creationId xmlns:p14="http://schemas.microsoft.com/office/powerpoint/2010/main" val="1046496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C. Beccaria – O zločinoch a trestoch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Negatíva danej teórie:</a:t>
            </a:r>
          </a:p>
          <a:p>
            <a:pPr marL="0" indent="0">
              <a:buNone/>
            </a:pPr>
            <a:r>
              <a:rPr lang="sk-SK" dirty="0" smtClean="0"/>
              <a:t>Nakoľko teória chápala trestný čin ako akt slobodnej vôle a nebrali sa do úvahy objektívne zákonitosti, ktoré sa podieľajú na určovaní ľudského správania. Preto sa neadekvátna nádej vkladala práve do pretvárania vedomia presviedčaním a zastrašovaním ľudí, čo v konečnom dôsledku viedlo k popieraniu humanizmu ak dôrazu na zvyšovanie trestu.</a:t>
            </a:r>
          </a:p>
          <a:p>
            <a:pPr marL="0" indent="0">
              <a:buNone/>
            </a:pPr>
            <a:r>
              <a:rPr lang="sk-SK" dirty="0" smtClean="0"/>
              <a:t>Pozor! – Klasická škola však bola proti trestu smrti!</a:t>
            </a:r>
          </a:p>
        </p:txBody>
      </p:sp>
    </p:spTree>
    <p:extLst>
      <p:ext uri="{BB962C8B-B14F-4D97-AF65-F5344CB8AC3E}">
        <p14:creationId xmlns:p14="http://schemas.microsoft.com/office/powerpoint/2010/main" val="3494029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ustriálne">
  <a:themeElements>
    <a:clrScheme name="Industriáln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dustriálne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ndustriáln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252</TotalTime>
  <Words>2195</Words>
  <Application>Microsoft Office PowerPoint</Application>
  <PresentationFormat>Prezentácia na obrazovke (4:3)</PresentationFormat>
  <Paragraphs>112</Paragraphs>
  <Slides>27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Industriálne</vt:lpstr>
      <vt:lpstr>Kriminologické teórie</vt:lpstr>
      <vt:lpstr>Pojmy teória, smer a škola v kriminológii</vt:lpstr>
      <vt:lpstr>Pojmy teória, smer a škola v kriminológii</vt:lpstr>
      <vt:lpstr>Klasifikácia kriminologických teórii</vt:lpstr>
      <vt:lpstr>Klasická škola kriminológie</vt:lpstr>
      <vt:lpstr>C. Beccaria – O zločinoch a trestoch</vt:lpstr>
      <vt:lpstr>C. Beccaria – O zločinoch a trestoch</vt:lpstr>
      <vt:lpstr>C. Beccaria – O zločinoch a trestoch</vt:lpstr>
      <vt:lpstr>C. Beccaria – O zločinoch a trestoch</vt:lpstr>
      <vt:lpstr>Pozitivistická škola</vt:lpstr>
      <vt:lpstr>Pozitivistická škola</vt:lpstr>
      <vt:lpstr>Biologický smer v kriminológii</vt:lpstr>
      <vt:lpstr>Biologický smer v kriminológii</vt:lpstr>
      <vt:lpstr>Biologický smer v kriminológii</vt:lpstr>
      <vt:lpstr>Biologický smer v kriminológii</vt:lpstr>
      <vt:lpstr>Psychologický smer v kriminológii</vt:lpstr>
      <vt:lpstr>Psychologický smer v kriminológii</vt:lpstr>
      <vt:lpstr>Psychologický smer v kriminológii</vt:lpstr>
      <vt:lpstr>Psychologický smer v kriminológii</vt:lpstr>
      <vt:lpstr>Psychologický smer v kriminológii</vt:lpstr>
      <vt:lpstr>Sociálnopsychologický a sociologický smer v kriminológii</vt:lpstr>
      <vt:lpstr>Sociálno-psychologický a sociologický smer v kriminológii</vt:lpstr>
      <vt:lpstr>Chicagská škola</vt:lpstr>
      <vt:lpstr>Ostatné sociologické smery</vt:lpstr>
      <vt:lpstr>Multifaktorové a interdisciplinárne kriminologické prístupy</vt:lpstr>
      <vt:lpstr>Kriminologické teórie z prelomu 20. a 21. storočia</vt:lpstr>
      <vt:lpstr>Ďakujem za pozornosť!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Kriminologické teórie</dc:title>
  <dc:creator>Paulina Luzova</dc:creator>
  <cp:lastModifiedBy>Anka</cp:lastModifiedBy>
  <cp:revision>20</cp:revision>
  <dcterms:created xsi:type="dcterms:W3CDTF">2013-02-22T08:08:26Z</dcterms:created>
  <dcterms:modified xsi:type="dcterms:W3CDTF">2013-02-22T17:32:51Z</dcterms:modified>
</cp:coreProperties>
</file>