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30"/>
  </p:notesMasterIdLst>
  <p:sldIdLst>
    <p:sldId id="341" r:id="rId2"/>
    <p:sldId id="319" r:id="rId3"/>
    <p:sldId id="336" r:id="rId4"/>
    <p:sldId id="347" r:id="rId5"/>
    <p:sldId id="337" r:id="rId6"/>
    <p:sldId id="338" r:id="rId7"/>
    <p:sldId id="339" r:id="rId8"/>
    <p:sldId id="346" r:id="rId9"/>
    <p:sldId id="348" r:id="rId10"/>
    <p:sldId id="350" r:id="rId11"/>
    <p:sldId id="349" r:id="rId12"/>
    <p:sldId id="343" r:id="rId13"/>
    <p:sldId id="344" r:id="rId14"/>
    <p:sldId id="345" r:id="rId15"/>
    <p:sldId id="351" r:id="rId16"/>
    <p:sldId id="352" r:id="rId17"/>
    <p:sldId id="353" r:id="rId18"/>
    <p:sldId id="354" r:id="rId19"/>
    <p:sldId id="357" r:id="rId20"/>
    <p:sldId id="362" r:id="rId21"/>
    <p:sldId id="363" r:id="rId22"/>
    <p:sldId id="364" r:id="rId23"/>
    <p:sldId id="365" r:id="rId24"/>
    <p:sldId id="366" r:id="rId25"/>
    <p:sldId id="367" r:id="rId26"/>
    <p:sldId id="368" r:id="rId27"/>
    <p:sldId id="369" r:id="rId28"/>
    <p:sldId id="370" r:id="rId29"/>
  </p:sldIdLst>
  <p:sldSz cx="9144000" cy="6858000" type="screen4x3"/>
  <p:notesSz cx="6858000" cy="9144000"/>
  <p:defaultTextStyle>
    <a:defPPr>
      <a:defRPr lang="cs-CZ"/>
    </a:defPPr>
    <a:lvl1pPr algn="l" rtl="0" fontAlgn="base">
      <a:spcBef>
        <a:spcPct val="0"/>
      </a:spcBef>
      <a:spcAft>
        <a:spcPct val="0"/>
      </a:spcAft>
      <a:defRPr sz="2200" b="1" kern="1200">
        <a:solidFill>
          <a:schemeClr val="tx1"/>
        </a:solidFill>
        <a:latin typeface="Times New Roman" pitchFamily="18" charset="0"/>
        <a:ea typeface="+mn-ea"/>
        <a:cs typeface="+mn-cs"/>
      </a:defRPr>
    </a:lvl1pPr>
    <a:lvl2pPr marL="457200" algn="l" rtl="0" fontAlgn="base">
      <a:spcBef>
        <a:spcPct val="0"/>
      </a:spcBef>
      <a:spcAft>
        <a:spcPct val="0"/>
      </a:spcAft>
      <a:defRPr sz="2200" b="1" kern="1200">
        <a:solidFill>
          <a:schemeClr val="tx1"/>
        </a:solidFill>
        <a:latin typeface="Times New Roman" pitchFamily="18" charset="0"/>
        <a:ea typeface="+mn-ea"/>
        <a:cs typeface="+mn-cs"/>
      </a:defRPr>
    </a:lvl2pPr>
    <a:lvl3pPr marL="914400" algn="l" rtl="0" fontAlgn="base">
      <a:spcBef>
        <a:spcPct val="0"/>
      </a:spcBef>
      <a:spcAft>
        <a:spcPct val="0"/>
      </a:spcAft>
      <a:defRPr sz="2200" b="1" kern="1200">
        <a:solidFill>
          <a:schemeClr val="tx1"/>
        </a:solidFill>
        <a:latin typeface="Times New Roman" pitchFamily="18" charset="0"/>
        <a:ea typeface="+mn-ea"/>
        <a:cs typeface="+mn-cs"/>
      </a:defRPr>
    </a:lvl3pPr>
    <a:lvl4pPr marL="1371600" algn="l" rtl="0" fontAlgn="base">
      <a:spcBef>
        <a:spcPct val="0"/>
      </a:spcBef>
      <a:spcAft>
        <a:spcPct val="0"/>
      </a:spcAft>
      <a:defRPr sz="2200" b="1" kern="1200">
        <a:solidFill>
          <a:schemeClr val="tx1"/>
        </a:solidFill>
        <a:latin typeface="Times New Roman" pitchFamily="18" charset="0"/>
        <a:ea typeface="+mn-ea"/>
        <a:cs typeface="+mn-cs"/>
      </a:defRPr>
    </a:lvl4pPr>
    <a:lvl5pPr marL="1828800" algn="l" rtl="0" fontAlgn="base">
      <a:spcBef>
        <a:spcPct val="0"/>
      </a:spcBef>
      <a:spcAft>
        <a:spcPct val="0"/>
      </a:spcAft>
      <a:defRPr sz="2200" b="1" kern="1200">
        <a:solidFill>
          <a:schemeClr val="tx1"/>
        </a:solidFill>
        <a:latin typeface="Times New Roman" pitchFamily="18" charset="0"/>
        <a:ea typeface="+mn-ea"/>
        <a:cs typeface="+mn-cs"/>
      </a:defRPr>
    </a:lvl5pPr>
    <a:lvl6pPr marL="2286000" algn="l" defTabSz="914400" rtl="0" eaLnBrk="1" latinLnBrk="0" hangingPunct="1">
      <a:defRPr sz="2200" b="1" kern="1200">
        <a:solidFill>
          <a:schemeClr val="tx1"/>
        </a:solidFill>
        <a:latin typeface="Times New Roman" pitchFamily="18" charset="0"/>
        <a:ea typeface="+mn-ea"/>
        <a:cs typeface="+mn-cs"/>
      </a:defRPr>
    </a:lvl6pPr>
    <a:lvl7pPr marL="2743200" algn="l" defTabSz="914400" rtl="0" eaLnBrk="1" latinLnBrk="0" hangingPunct="1">
      <a:defRPr sz="2200" b="1" kern="1200">
        <a:solidFill>
          <a:schemeClr val="tx1"/>
        </a:solidFill>
        <a:latin typeface="Times New Roman" pitchFamily="18" charset="0"/>
        <a:ea typeface="+mn-ea"/>
        <a:cs typeface="+mn-cs"/>
      </a:defRPr>
    </a:lvl7pPr>
    <a:lvl8pPr marL="3200400" algn="l" defTabSz="914400" rtl="0" eaLnBrk="1" latinLnBrk="0" hangingPunct="1">
      <a:defRPr sz="2200" b="1" kern="1200">
        <a:solidFill>
          <a:schemeClr val="tx1"/>
        </a:solidFill>
        <a:latin typeface="Times New Roman" pitchFamily="18" charset="0"/>
        <a:ea typeface="+mn-ea"/>
        <a:cs typeface="+mn-cs"/>
      </a:defRPr>
    </a:lvl8pPr>
    <a:lvl9pPr marL="3657600" algn="l" defTabSz="914400" rtl="0" eaLnBrk="1" latinLnBrk="0" hangingPunct="1">
      <a:defRPr sz="22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CCFF99"/>
    <a:srgbClr val="FEDCFB"/>
    <a:srgbClr val="F9273B"/>
    <a:srgbClr val="0066FF"/>
    <a:srgbClr val="FFDBDB"/>
    <a:srgbClr val="FF3300"/>
    <a:srgbClr val="000000"/>
  </p:clrMru>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2593" autoAdjust="0"/>
    <p:restoredTop sz="98618" autoAdjust="0"/>
  </p:normalViewPr>
  <p:slideViewPr>
    <p:cSldViewPr>
      <p:cViewPr>
        <p:scale>
          <a:sx n="90" d="100"/>
          <a:sy n="90" d="100"/>
        </p:scale>
        <p:origin x="-324" y="348"/>
      </p:cViewPr>
      <p:guideLst>
        <p:guide orient="horz" pos="216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b="0">
                <a:latin typeface="Arial" charset="0"/>
              </a:defRPr>
            </a:lvl1pPr>
          </a:lstStyle>
          <a:p>
            <a:pPr>
              <a:defRPr/>
            </a:pPr>
            <a:endParaRPr lang="cs-CZ"/>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b="0">
                <a:latin typeface="Arial" charset="0"/>
              </a:defRPr>
            </a:lvl1pPr>
          </a:lstStyle>
          <a:p>
            <a:pPr>
              <a:defRPr/>
            </a:pPr>
            <a:endParaRPr lang="cs-CZ"/>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Kliknite sem a upravte štýly predlohy textu.</a:t>
            </a:r>
          </a:p>
          <a:p>
            <a:pPr lvl="1"/>
            <a:r>
              <a:rPr lang="cs-CZ" noProof="0" smtClean="0"/>
              <a:t>Druhá úroveň</a:t>
            </a:r>
          </a:p>
          <a:p>
            <a:pPr lvl="2"/>
            <a:r>
              <a:rPr lang="cs-CZ" noProof="0" smtClean="0"/>
              <a:t>Tretia úroveň</a:t>
            </a:r>
          </a:p>
          <a:p>
            <a:pPr lvl="3"/>
            <a:r>
              <a:rPr lang="cs-CZ" noProof="0" smtClean="0"/>
              <a:t>Štvrtá úroveň</a:t>
            </a:r>
          </a:p>
          <a:p>
            <a:pPr lvl="4"/>
            <a:r>
              <a:rPr lang="cs-CZ" noProof="0" smtClean="0"/>
              <a:t>Piata úroveň</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b="0">
                <a:latin typeface="Arial" charset="0"/>
              </a:defRPr>
            </a:lvl1pPr>
          </a:lstStyle>
          <a:p>
            <a:pPr>
              <a:defRPr/>
            </a:pPr>
            <a:endParaRPr lang="cs-CZ"/>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b="0">
                <a:latin typeface="Arial" charset="0"/>
              </a:defRPr>
            </a:lvl1pPr>
          </a:lstStyle>
          <a:p>
            <a:pPr>
              <a:defRPr/>
            </a:pPr>
            <a:fld id="{E5153D72-AAB5-448E-B3E6-17EAA33380D3}" type="slidenum">
              <a:rPr lang="cs-CZ"/>
              <a:pPr>
                <a:defRPr/>
              </a:pPr>
              <a:t>‹#›</a:t>
            </a:fld>
            <a:endParaRPr lang="cs-CZ"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83F5432-BFB0-4F42-8C5B-937FD91160F0}" type="slidenum">
              <a:rPr lang="cs-CZ" smtClean="0"/>
              <a:pPr/>
              <a:t>2</a:t>
            </a:fld>
            <a:endParaRPr lang="cs-CZ"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DAB02ED-75B3-4D1D-B853-E8E7E028926A}" type="slidenum">
              <a:rPr lang="cs-CZ" smtClean="0"/>
              <a:pPr/>
              <a:t>11</a:t>
            </a:fld>
            <a:endParaRPr lang="cs-CZ"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3DE48ACA-D896-47E0-8FB9-0E1C158CF673}" type="slidenum">
              <a:rPr lang="cs-CZ" smtClean="0"/>
              <a:pPr/>
              <a:t>12</a:t>
            </a:fld>
            <a:endParaRPr lang="cs-CZ"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F3A0619-A5FA-41AA-A84E-E4F374FF0934}" type="slidenum">
              <a:rPr lang="cs-CZ" smtClean="0"/>
              <a:pPr/>
              <a:t>13</a:t>
            </a:fld>
            <a:endParaRPr lang="cs-CZ"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8D515DF1-EA0C-4504-8123-3F5D89CE498D}" type="slidenum">
              <a:rPr lang="cs-CZ" smtClean="0"/>
              <a:pPr/>
              <a:t>14</a:t>
            </a:fld>
            <a:endParaRPr lang="cs-CZ"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238F4971-8F8A-4BD5-B1A9-D3775067FCD7}" type="slidenum">
              <a:rPr lang="cs-CZ" smtClean="0"/>
              <a:pPr/>
              <a:t>15</a:t>
            </a:fld>
            <a:endParaRPr lang="cs-CZ"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E2183AD-17BE-4F7F-AC16-AD3EFB36A9B7}" type="slidenum">
              <a:rPr lang="cs-CZ" smtClean="0"/>
              <a:pPr/>
              <a:t>16</a:t>
            </a:fld>
            <a:endParaRPr lang="cs-CZ"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C1D7185-74C8-43CD-9EDA-3BC51174EC5D}" type="slidenum">
              <a:rPr lang="cs-CZ" smtClean="0"/>
              <a:pPr/>
              <a:t>17</a:t>
            </a:fld>
            <a:endParaRPr lang="cs-CZ"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470988E7-6585-44BE-80B8-39BC60FF424D}" type="slidenum">
              <a:rPr lang="cs-CZ" smtClean="0"/>
              <a:pPr/>
              <a:t>18</a:t>
            </a:fld>
            <a:endParaRPr lang="cs-CZ"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5CD3D61F-C923-4D9B-997D-E9FE7FA319C7}" type="slidenum">
              <a:rPr lang="cs-CZ" smtClean="0"/>
              <a:pPr/>
              <a:t>19</a:t>
            </a:fld>
            <a:endParaRPr lang="cs-CZ"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C2097802-2E3C-4B32-8C0C-F7FA79C1CC62}" type="slidenum">
              <a:rPr lang="cs-CZ" smtClean="0"/>
              <a:pPr/>
              <a:t>20</a:t>
            </a:fld>
            <a:endParaRPr lang="cs-CZ"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A9F9188D-9D89-4DBF-9CA8-B50621B274F3}" type="slidenum">
              <a:rPr lang="cs-CZ" smtClean="0"/>
              <a:pPr/>
              <a:t>3</a:t>
            </a:fld>
            <a:endParaRPr lang="cs-CZ"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B5F89FF-F1AC-4215-8DED-381C26F3C2B0}" type="slidenum">
              <a:rPr lang="cs-CZ" smtClean="0"/>
              <a:pPr/>
              <a:t>21</a:t>
            </a:fld>
            <a:endParaRPr lang="cs-CZ"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F1072AA3-A025-4D7E-AF0E-017BE2BAA5B7}" type="slidenum">
              <a:rPr lang="cs-CZ" smtClean="0"/>
              <a:pPr/>
              <a:t>22</a:t>
            </a:fld>
            <a:endParaRPr lang="cs-CZ"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1D6AE8E-4AE2-44D7-BC74-5EDF27865FDB}" type="slidenum">
              <a:rPr lang="cs-CZ" smtClean="0"/>
              <a:pPr/>
              <a:t>23</a:t>
            </a:fld>
            <a:endParaRPr lang="cs-CZ"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5F71DD5-D72A-4337-B926-B6D3695C40D9}" type="slidenum">
              <a:rPr lang="cs-CZ" smtClean="0"/>
              <a:pPr/>
              <a:t>24</a:t>
            </a:fld>
            <a:endParaRPr lang="cs-CZ"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D460F80-AB66-4C91-839F-891CA0E8CB7E}" type="slidenum">
              <a:rPr lang="cs-CZ" smtClean="0"/>
              <a:pPr/>
              <a:t>25</a:t>
            </a:fld>
            <a:endParaRPr lang="cs-CZ"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24DA7C9-4361-4FD6-BBB8-74F43F9371C5}" type="slidenum">
              <a:rPr lang="cs-CZ" smtClean="0"/>
              <a:pPr/>
              <a:t>26</a:t>
            </a:fld>
            <a:endParaRPr lang="cs-CZ"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D7EAAF1A-95C9-46CC-813C-FF7240C63CCB}" type="slidenum">
              <a:rPr lang="cs-CZ" smtClean="0"/>
              <a:pPr/>
              <a:t>27</a:t>
            </a:fld>
            <a:endParaRPr lang="cs-CZ"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84D9BD25-B330-426E-856C-03C2BAF5D7E4}" type="slidenum">
              <a:rPr lang="cs-CZ" smtClean="0"/>
              <a:pPr/>
              <a:t>28</a:t>
            </a:fld>
            <a:endParaRPr lang="cs-CZ"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BA08EF2-57D1-4BAD-83C4-1A39AA8E8C11}" type="slidenum">
              <a:rPr lang="cs-CZ" smtClean="0"/>
              <a:pPr/>
              <a:t>4</a:t>
            </a:fld>
            <a:endParaRPr lang="cs-CZ"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06F7542D-2CD2-4D3A-8092-0B3A51FB30DE}" type="slidenum">
              <a:rPr lang="cs-CZ" smtClean="0"/>
              <a:pPr/>
              <a:t>5</a:t>
            </a:fld>
            <a:endParaRPr lang="cs-CZ"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66D5596-243D-4983-9B7D-7C15D6618ACE}" type="slidenum">
              <a:rPr lang="cs-CZ" smtClean="0"/>
              <a:pPr/>
              <a:t>6</a:t>
            </a:fld>
            <a:endParaRPr lang="cs-CZ"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56942389-8F34-42B7-AC3F-C47F2A36B79F}" type="slidenum">
              <a:rPr lang="cs-CZ" smtClean="0"/>
              <a:pPr/>
              <a:t>7</a:t>
            </a:fld>
            <a:endParaRPr lang="cs-CZ"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9E5AEB4-9381-4D18-903E-CB0C14C3F459}" type="slidenum">
              <a:rPr lang="cs-CZ" smtClean="0"/>
              <a:pPr/>
              <a:t>8</a:t>
            </a:fld>
            <a:endParaRPr lang="cs-CZ"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CC8F7A4-CA33-4D23-BDB2-D3C59C5312B8}" type="slidenum">
              <a:rPr lang="cs-CZ" smtClean="0"/>
              <a:pPr/>
              <a:t>9</a:t>
            </a:fld>
            <a:endParaRPr lang="cs-CZ"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82D9F0B-4C57-4903-9B12-08CB570D56C9}" type="slidenum">
              <a:rPr lang="cs-CZ" smtClean="0"/>
              <a:pPr/>
              <a:t>10</a:t>
            </a:fld>
            <a:endParaRPr lang="cs-CZ"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14400" y="4343400"/>
            <a:ext cx="5029200" cy="4114800"/>
          </a:xfrm>
          <a:noFill/>
          <a:ln/>
        </p:spPr>
        <p:txBody>
          <a:bodyPr/>
          <a:lstStyle/>
          <a:p>
            <a:pPr eaLnBrk="1" hangingPunct="1"/>
            <a:endParaRPr lang="sk-SK"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500063" y="1311275"/>
            <a:ext cx="10431463"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10" name="Rectangle 8"/>
            <p:cNvSpPr>
              <a:spLocks noChangeArrowheads="1"/>
            </p:cNvSpPr>
            <p:nvPr userDrawn="1"/>
          </p:nvSpPr>
          <p:spPr bwMode="hidden">
            <a:xfrm rot="20554235" flipV="1">
              <a:off x="-65" y="1523"/>
              <a:ext cx="3062"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19" name="Rectangle 17"/>
            <p:cNvSpPr>
              <a:spLocks noChangeArrowheads="1"/>
            </p:cNvSpPr>
            <p:nvPr userDrawn="1"/>
          </p:nvSpPr>
          <p:spPr bwMode="hidden">
            <a:xfrm rot="18603245" flipV="1">
              <a:off x="4056"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lIns="108265" tIns="54132" rIns="108265" bIns="54132"/>
            <a:lstStyle/>
            <a:p>
              <a:pPr algn="ctr" defTabSz="1082675">
                <a:defRPr/>
              </a:pPr>
              <a:endParaRPr lang="sk-SK" sz="2100" b="0" dirty="0">
                <a:latin typeface="Arial" charset="0"/>
              </a:endParaRPr>
            </a:p>
          </p:txBody>
        </p:sp>
        <p:sp>
          <p:nvSpPr>
            <p:cNvPr id="20" name="Rectangle 18"/>
            <p:cNvSpPr>
              <a:spLocks noChangeArrowheads="1"/>
            </p:cNvSpPr>
            <p:nvPr userDrawn="1"/>
          </p:nvSpPr>
          <p:spPr bwMode="hidden">
            <a:xfrm rot="39991575" flipH="1" flipV="1">
              <a:off x="5372"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lIns="108265" tIns="54132" rIns="108265" bIns="54132"/>
            <a:lstStyle/>
            <a:p>
              <a:pPr algn="ctr" defTabSz="1082675">
                <a:defRPr/>
              </a:pPr>
              <a:endParaRPr lang="sk-SK" sz="2100" b="0" dirty="0">
                <a:latin typeface="Arial" charset="0"/>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latin typeface="Arial" charset="0"/>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latin typeface="Arial" charset="0"/>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latin typeface="Arial" charset="0"/>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latin typeface="Arial" charset="0"/>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latin typeface="Arial" charset="0"/>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lIns="108265" tIns="54132" rIns="108265" bIns="54132"/>
            <a:lstStyle/>
            <a:p>
              <a:pPr algn="ctr" defTabSz="1082675">
                <a:defRPr/>
              </a:pPr>
              <a:endParaRPr lang="sk-SK" sz="2100" b="0" dirty="0">
                <a:latin typeface="Arial" charset="0"/>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latin typeface="Arial" charset="0"/>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latin typeface="Arial" charset="0"/>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latin typeface="Arial" charset="0"/>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latin typeface="Arial" charset="0"/>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latin typeface="Arial" charset="0"/>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88" name="Oval 86"/>
            <p:cNvSpPr>
              <a:spLocks noChangeArrowheads="1"/>
            </p:cNvSpPr>
            <p:nvPr/>
          </p:nvSpPr>
          <p:spPr bwMode="hidden">
            <a:xfrm>
              <a:off x="2887" y="1595"/>
              <a:ext cx="128"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00" name="Oval 98"/>
            <p:cNvSpPr>
              <a:spLocks noChangeArrowheads="1"/>
            </p:cNvSpPr>
            <p:nvPr/>
          </p:nvSpPr>
          <p:spPr bwMode="hidden">
            <a:xfrm>
              <a:off x="2907" y="2668"/>
              <a:ext cx="160"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14" name="Oval 112"/>
            <p:cNvSpPr>
              <a:spLocks noChangeArrowheads="1"/>
            </p:cNvSpPr>
            <p:nvPr/>
          </p:nvSpPr>
          <p:spPr bwMode="hidden">
            <a:xfrm>
              <a:off x="2973"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87" name="Oval 185"/>
            <p:cNvSpPr>
              <a:spLocks noChangeArrowheads="1"/>
            </p:cNvSpPr>
            <p:nvPr/>
          </p:nvSpPr>
          <p:spPr bwMode="hidden">
            <a:xfrm>
              <a:off x="2892" y="3377"/>
              <a:ext cx="172"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grpSp>
      <p:sp>
        <p:nvSpPr>
          <p:cNvPr id="15578" name="Rectangle 218"/>
          <p:cNvSpPr>
            <a:spLocks noGrp="1" noChangeArrowheads="1"/>
          </p:cNvSpPr>
          <p:nvPr>
            <p:ph type="ctrTitle" sz="quarter"/>
          </p:nvPr>
        </p:nvSpPr>
        <p:spPr>
          <a:xfrm>
            <a:off x="685800" y="1846263"/>
            <a:ext cx="7772400" cy="1735137"/>
          </a:xfrm>
        </p:spPr>
        <p:txBody>
          <a:bodyPr anchor="b" anchorCtr="1"/>
          <a:lstStyle>
            <a:lvl1pPr>
              <a:defRPr sz="6400"/>
            </a:lvl1pPr>
          </a:lstStyle>
          <a:p>
            <a:r>
              <a:rPr lang="cs-CZ"/>
              <a:t>Kliknite sem a upravte štýl predlohy nadpisov.</a:t>
            </a:r>
          </a:p>
        </p:txBody>
      </p:sp>
      <p:sp>
        <p:nvSpPr>
          <p:cNvPr id="15579" name="Rectangle 219"/>
          <p:cNvSpPr>
            <a:spLocks noGrp="1" noChangeArrowheads="1"/>
          </p:cNvSpPr>
          <p:nvPr>
            <p:ph type="subTitle" sz="quarter" idx="1"/>
          </p:nvPr>
        </p:nvSpPr>
        <p:spPr>
          <a:xfrm>
            <a:off x="1371600" y="3887788"/>
            <a:ext cx="6400800" cy="1751012"/>
          </a:xfrm>
        </p:spPr>
        <p:txBody>
          <a:bodyPr/>
          <a:lstStyle>
            <a:lvl1pPr marL="0" indent="0" algn="ctr">
              <a:buFont typeface="Wingdings" pitchFamily="2" charset="2"/>
              <a:buNone/>
              <a:defRPr/>
            </a:lvl1pPr>
          </a:lstStyle>
          <a:p>
            <a:r>
              <a:rPr lang="cs-CZ"/>
              <a:t>Kliknite sem a upravte štýl predlohy podnadpisov.</a:t>
            </a:r>
          </a:p>
        </p:txBody>
      </p:sp>
      <p:sp>
        <p:nvSpPr>
          <p:cNvPr id="220" name="Rectangle 220"/>
          <p:cNvSpPr>
            <a:spLocks noGrp="1" noChangeArrowheads="1"/>
          </p:cNvSpPr>
          <p:nvPr>
            <p:ph type="dt" sz="quarter" idx="10"/>
          </p:nvPr>
        </p:nvSpPr>
        <p:spPr/>
        <p:txBody>
          <a:bodyPr/>
          <a:lstStyle>
            <a:lvl1pPr>
              <a:defRPr/>
            </a:lvl1pPr>
          </a:lstStyle>
          <a:p>
            <a:pPr>
              <a:defRPr/>
            </a:pPr>
            <a:fld id="{A47288CE-310A-4657-AD74-86F0717CE4EB}" type="datetime1">
              <a:rPr lang="sk-SK"/>
              <a:pPr>
                <a:defRPr/>
              </a:pPr>
              <a:t>27.10.2009</a:t>
            </a:fld>
            <a:endParaRPr lang="cs-CZ" dirty="0"/>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sk-SK"/>
          </a:p>
        </p:txBody>
      </p:sp>
      <p:sp>
        <p:nvSpPr>
          <p:cNvPr id="222" name="Rectangle 222"/>
          <p:cNvSpPr>
            <a:spLocks noGrp="1" noChangeArrowheads="1"/>
          </p:cNvSpPr>
          <p:nvPr>
            <p:ph type="sldNum" sz="quarter" idx="12"/>
          </p:nvPr>
        </p:nvSpPr>
        <p:spPr/>
        <p:txBody>
          <a:bodyPr/>
          <a:lstStyle>
            <a:lvl1pPr>
              <a:defRPr/>
            </a:lvl1pPr>
          </a:lstStyle>
          <a:p>
            <a:pPr>
              <a:defRPr/>
            </a:pPr>
            <a:fld id="{30D6BD0E-2778-4FAB-9683-9C3CD6587CE7}" type="slidenum">
              <a:rPr lang="cs-CZ"/>
              <a:pPr>
                <a:defRPr/>
              </a:pPr>
              <a:t>‹#›</a:t>
            </a:fld>
            <a:endParaRPr lang="cs-CZ"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Rectangle 218"/>
          <p:cNvSpPr>
            <a:spLocks noGrp="1" noChangeArrowheads="1"/>
          </p:cNvSpPr>
          <p:nvPr>
            <p:ph type="sldNum" sz="quarter" idx="10"/>
          </p:nvPr>
        </p:nvSpPr>
        <p:spPr>
          <a:ln/>
        </p:spPr>
        <p:txBody>
          <a:bodyPr/>
          <a:lstStyle>
            <a:lvl1pPr>
              <a:defRPr/>
            </a:lvl1pPr>
          </a:lstStyle>
          <a:p>
            <a:pPr>
              <a:defRPr/>
            </a:pPr>
            <a:fld id="{AB9BBFB3-B820-44F8-8251-013E86537D2F}" type="slidenum">
              <a:rPr lang="cs-CZ"/>
              <a:pPr>
                <a:defRPr/>
              </a:pPr>
              <a:t>‹#›</a:t>
            </a:fld>
            <a:endParaRPr lang="cs-CZ" dirty="0"/>
          </a:p>
        </p:txBody>
      </p:sp>
      <p:sp>
        <p:nvSpPr>
          <p:cNvPr id="5" name="Rectangle 219"/>
          <p:cNvSpPr>
            <a:spLocks noGrp="1" noChangeArrowheads="1"/>
          </p:cNvSpPr>
          <p:nvPr>
            <p:ph type="dt" sz="half" idx="11"/>
          </p:nvPr>
        </p:nvSpPr>
        <p:spPr>
          <a:ln/>
        </p:spPr>
        <p:txBody>
          <a:bodyPr/>
          <a:lstStyle>
            <a:lvl1pPr>
              <a:defRPr/>
            </a:lvl1pPr>
          </a:lstStyle>
          <a:p>
            <a:pPr>
              <a:defRPr/>
            </a:pPr>
            <a:fld id="{8ADAB035-D975-4B9A-8F49-24ED2559E33D}" type="datetime1">
              <a:rPr lang="sk-SK"/>
              <a:pPr>
                <a:defRPr/>
              </a:pPr>
              <a:t>27.10.2009</a:t>
            </a:fld>
            <a:endParaRPr lang="cs-CZ" dirty="0"/>
          </a:p>
        </p:txBody>
      </p:sp>
      <p:sp>
        <p:nvSpPr>
          <p:cNvPr id="6" name="Rectangle 220"/>
          <p:cNvSpPr>
            <a:spLocks noGrp="1" noChangeArrowheads="1"/>
          </p:cNvSpPr>
          <p:nvPr>
            <p:ph type="ftr" sz="quarter" idx="12"/>
          </p:nvPr>
        </p:nvSpPr>
        <p:spPr>
          <a:ln/>
        </p:spPr>
        <p:txBody>
          <a:bodyPr/>
          <a:lstStyle>
            <a:lvl1pPr>
              <a:defRPr/>
            </a:lvl1pPr>
          </a:lstStyle>
          <a:p>
            <a:pPr>
              <a:defRPr/>
            </a:pPr>
            <a:endParaRPr lang="sk-SK"/>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9462"/>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9462"/>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Rectangle 218"/>
          <p:cNvSpPr>
            <a:spLocks noGrp="1" noChangeArrowheads="1"/>
          </p:cNvSpPr>
          <p:nvPr>
            <p:ph type="sldNum" sz="quarter" idx="10"/>
          </p:nvPr>
        </p:nvSpPr>
        <p:spPr>
          <a:ln/>
        </p:spPr>
        <p:txBody>
          <a:bodyPr/>
          <a:lstStyle>
            <a:lvl1pPr>
              <a:defRPr/>
            </a:lvl1pPr>
          </a:lstStyle>
          <a:p>
            <a:pPr>
              <a:defRPr/>
            </a:pPr>
            <a:fld id="{BEB382B4-D6E3-419D-8A17-F878A524E1E7}" type="slidenum">
              <a:rPr lang="cs-CZ"/>
              <a:pPr>
                <a:defRPr/>
              </a:pPr>
              <a:t>‹#›</a:t>
            </a:fld>
            <a:endParaRPr lang="cs-CZ" dirty="0"/>
          </a:p>
        </p:txBody>
      </p:sp>
      <p:sp>
        <p:nvSpPr>
          <p:cNvPr id="5" name="Rectangle 219"/>
          <p:cNvSpPr>
            <a:spLocks noGrp="1" noChangeArrowheads="1"/>
          </p:cNvSpPr>
          <p:nvPr>
            <p:ph type="dt" sz="half" idx="11"/>
          </p:nvPr>
        </p:nvSpPr>
        <p:spPr>
          <a:ln/>
        </p:spPr>
        <p:txBody>
          <a:bodyPr/>
          <a:lstStyle>
            <a:lvl1pPr>
              <a:defRPr/>
            </a:lvl1pPr>
          </a:lstStyle>
          <a:p>
            <a:pPr>
              <a:defRPr/>
            </a:pPr>
            <a:fld id="{28060168-8DAF-4B50-8CA6-595C08B3783C}" type="datetime1">
              <a:rPr lang="sk-SK"/>
              <a:pPr>
                <a:defRPr/>
              </a:pPr>
              <a:t>27.10.2009</a:t>
            </a:fld>
            <a:endParaRPr lang="cs-CZ" dirty="0"/>
          </a:p>
        </p:txBody>
      </p:sp>
      <p:sp>
        <p:nvSpPr>
          <p:cNvPr id="6" name="Rectangle 220"/>
          <p:cNvSpPr>
            <a:spLocks noGrp="1" noChangeArrowheads="1"/>
          </p:cNvSpPr>
          <p:nvPr>
            <p:ph type="ftr" sz="quarter" idx="12"/>
          </p:nvPr>
        </p:nvSpPr>
        <p:spPr>
          <a:ln/>
        </p:spPr>
        <p:txBody>
          <a:bodyPr/>
          <a:lstStyle>
            <a:lvl1pPr>
              <a:defRPr/>
            </a:lvl1pPr>
          </a:lstStyle>
          <a:p>
            <a:pPr>
              <a:defRPr/>
            </a:pPr>
            <a:endParaRPr lang="sk-SK"/>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Obsah">
    <p:spTree>
      <p:nvGrpSpPr>
        <p:cNvPr id="1" name=""/>
        <p:cNvGrpSpPr/>
        <p:nvPr/>
      </p:nvGrpSpPr>
      <p:grpSpPr>
        <a:xfrm>
          <a:off x="0" y="0"/>
          <a:ext cx="0" cy="0"/>
          <a:chOff x="0" y="0"/>
          <a:chExt cx="0" cy="0"/>
        </a:xfrm>
      </p:grpSpPr>
      <p:sp>
        <p:nvSpPr>
          <p:cNvPr id="2" name="Zástupný symbol obsahu 1"/>
          <p:cNvSpPr>
            <a:spLocks noGrp="1"/>
          </p:cNvSpPr>
          <p:nvPr>
            <p:ph/>
          </p:nvPr>
        </p:nvSpPr>
        <p:spPr>
          <a:xfrm>
            <a:off x="457200" y="274638"/>
            <a:ext cx="8229600" cy="5859462"/>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3" name="Rectangle 218"/>
          <p:cNvSpPr>
            <a:spLocks noGrp="1" noChangeArrowheads="1"/>
          </p:cNvSpPr>
          <p:nvPr>
            <p:ph type="sldNum" sz="quarter" idx="10"/>
          </p:nvPr>
        </p:nvSpPr>
        <p:spPr>
          <a:ln/>
        </p:spPr>
        <p:txBody>
          <a:bodyPr/>
          <a:lstStyle>
            <a:lvl1pPr>
              <a:defRPr/>
            </a:lvl1pPr>
          </a:lstStyle>
          <a:p>
            <a:pPr>
              <a:defRPr/>
            </a:pPr>
            <a:fld id="{0E316B8C-50CB-4891-A9F5-E51F3565B9F4}" type="slidenum">
              <a:rPr lang="cs-CZ"/>
              <a:pPr>
                <a:defRPr/>
              </a:pPr>
              <a:t>‹#›</a:t>
            </a:fld>
            <a:endParaRPr lang="cs-CZ" dirty="0"/>
          </a:p>
        </p:txBody>
      </p:sp>
      <p:sp>
        <p:nvSpPr>
          <p:cNvPr id="4" name="Rectangle 219"/>
          <p:cNvSpPr>
            <a:spLocks noGrp="1" noChangeArrowheads="1"/>
          </p:cNvSpPr>
          <p:nvPr>
            <p:ph type="dt" sz="half" idx="11"/>
          </p:nvPr>
        </p:nvSpPr>
        <p:spPr>
          <a:ln/>
        </p:spPr>
        <p:txBody>
          <a:bodyPr/>
          <a:lstStyle>
            <a:lvl1pPr>
              <a:defRPr/>
            </a:lvl1pPr>
          </a:lstStyle>
          <a:p>
            <a:pPr>
              <a:defRPr/>
            </a:pPr>
            <a:fld id="{324B4ED6-8F87-4499-82FE-2EC91E0DB771}" type="datetime1">
              <a:rPr lang="sk-SK"/>
              <a:pPr>
                <a:defRPr/>
              </a:pPr>
              <a:t>27.10.2009</a:t>
            </a:fld>
            <a:endParaRPr lang="cs-CZ" dirty="0"/>
          </a:p>
        </p:txBody>
      </p:sp>
      <p:sp>
        <p:nvSpPr>
          <p:cNvPr id="5" name="Rectangle 220"/>
          <p:cNvSpPr>
            <a:spLocks noGrp="1" noChangeArrowheads="1"/>
          </p:cNvSpPr>
          <p:nvPr>
            <p:ph type="ftr" sz="quarter" idx="12"/>
          </p:nvPr>
        </p:nvSpPr>
        <p:spPr>
          <a:ln/>
        </p:spPr>
        <p:txBody>
          <a:bodyPr/>
          <a:lstStyle>
            <a:lvl1pPr>
              <a:defRPr/>
            </a:lvl1pPr>
          </a:lstStyle>
          <a:p>
            <a:pPr>
              <a:defRPr/>
            </a:pPr>
            <a:endParaRPr lang="sk-SK"/>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Rectangle 218"/>
          <p:cNvSpPr>
            <a:spLocks noGrp="1" noChangeArrowheads="1"/>
          </p:cNvSpPr>
          <p:nvPr>
            <p:ph type="sldNum" sz="quarter" idx="10"/>
          </p:nvPr>
        </p:nvSpPr>
        <p:spPr>
          <a:ln/>
        </p:spPr>
        <p:txBody>
          <a:bodyPr/>
          <a:lstStyle>
            <a:lvl1pPr>
              <a:defRPr/>
            </a:lvl1pPr>
          </a:lstStyle>
          <a:p>
            <a:pPr>
              <a:defRPr/>
            </a:pPr>
            <a:fld id="{7DF0AF12-1AF0-4011-A1B7-003F2954E602}" type="slidenum">
              <a:rPr lang="cs-CZ"/>
              <a:pPr>
                <a:defRPr/>
              </a:pPr>
              <a:t>‹#›</a:t>
            </a:fld>
            <a:endParaRPr lang="cs-CZ" dirty="0"/>
          </a:p>
        </p:txBody>
      </p:sp>
      <p:sp>
        <p:nvSpPr>
          <p:cNvPr id="5" name="Rectangle 219"/>
          <p:cNvSpPr>
            <a:spLocks noGrp="1" noChangeArrowheads="1"/>
          </p:cNvSpPr>
          <p:nvPr>
            <p:ph type="dt" sz="half" idx="11"/>
          </p:nvPr>
        </p:nvSpPr>
        <p:spPr>
          <a:ln/>
        </p:spPr>
        <p:txBody>
          <a:bodyPr/>
          <a:lstStyle>
            <a:lvl1pPr>
              <a:defRPr/>
            </a:lvl1pPr>
          </a:lstStyle>
          <a:p>
            <a:pPr>
              <a:defRPr/>
            </a:pPr>
            <a:fld id="{9BF76415-7B1A-47B7-9131-39CC16595136}" type="datetime1">
              <a:rPr lang="sk-SK"/>
              <a:pPr>
                <a:defRPr/>
              </a:pPr>
              <a:t>27.10.2009</a:t>
            </a:fld>
            <a:endParaRPr lang="cs-CZ" dirty="0"/>
          </a:p>
        </p:txBody>
      </p:sp>
      <p:sp>
        <p:nvSpPr>
          <p:cNvPr id="6" name="Rectangle 220"/>
          <p:cNvSpPr>
            <a:spLocks noGrp="1" noChangeArrowheads="1"/>
          </p:cNvSpPr>
          <p:nvPr>
            <p:ph type="ftr" sz="quarter" idx="12"/>
          </p:nvPr>
        </p:nvSpPr>
        <p:spPr>
          <a:ln/>
        </p:spPr>
        <p:txBody>
          <a:bodyPr/>
          <a:lstStyle>
            <a:lvl1pPr>
              <a:defRPr/>
            </a:lvl1pPr>
          </a:lstStyle>
          <a:p>
            <a:pPr>
              <a:defRPr/>
            </a:pPr>
            <a:endParaRPr lang="sk-SK"/>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k-SK" smtClean="0"/>
              <a:t>Kliknite sem a upravte štýly predlohy textu.</a:t>
            </a:r>
          </a:p>
        </p:txBody>
      </p:sp>
      <p:sp>
        <p:nvSpPr>
          <p:cNvPr id="4" name="Rectangle 218"/>
          <p:cNvSpPr>
            <a:spLocks noGrp="1" noChangeArrowheads="1"/>
          </p:cNvSpPr>
          <p:nvPr>
            <p:ph type="sldNum" sz="quarter" idx="10"/>
          </p:nvPr>
        </p:nvSpPr>
        <p:spPr>
          <a:ln/>
        </p:spPr>
        <p:txBody>
          <a:bodyPr/>
          <a:lstStyle>
            <a:lvl1pPr>
              <a:defRPr/>
            </a:lvl1pPr>
          </a:lstStyle>
          <a:p>
            <a:pPr>
              <a:defRPr/>
            </a:pPr>
            <a:fld id="{5B358492-4619-4C8B-B4FF-BD85DEFDFE5B}" type="slidenum">
              <a:rPr lang="cs-CZ"/>
              <a:pPr>
                <a:defRPr/>
              </a:pPr>
              <a:t>‹#›</a:t>
            </a:fld>
            <a:endParaRPr lang="cs-CZ" dirty="0"/>
          </a:p>
        </p:txBody>
      </p:sp>
      <p:sp>
        <p:nvSpPr>
          <p:cNvPr id="5" name="Rectangle 219"/>
          <p:cNvSpPr>
            <a:spLocks noGrp="1" noChangeArrowheads="1"/>
          </p:cNvSpPr>
          <p:nvPr>
            <p:ph type="dt" sz="half" idx="11"/>
          </p:nvPr>
        </p:nvSpPr>
        <p:spPr>
          <a:ln/>
        </p:spPr>
        <p:txBody>
          <a:bodyPr/>
          <a:lstStyle>
            <a:lvl1pPr>
              <a:defRPr/>
            </a:lvl1pPr>
          </a:lstStyle>
          <a:p>
            <a:pPr>
              <a:defRPr/>
            </a:pPr>
            <a:fld id="{AD2FA6C5-D8D4-4FD9-B7F4-A52AA79C6AC5}" type="datetime1">
              <a:rPr lang="sk-SK"/>
              <a:pPr>
                <a:defRPr/>
              </a:pPr>
              <a:t>27.10.2009</a:t>
            </a:fld>
            <a:endParaRPr lang="cs-CZ" dirty="0"/>
          </a:p>
        </p:txBody>
      </p:sp>
      <p:sp>
        <p:nvSpPr>
          <p:cNvPr id="6" name="Rectangle 220"/>
          <p:cNvSpPr>
            <a:spLocks noGrp="1" noChangeArrowheads="1"/>
          </p:cNvSpPr>
          <p:nvPr>
            <p:ph type="ftr" sz="quarter" idx="12"/>
          </p:nvPr>
        </p:nvSpPr>
        <p:spPr>
          <a:ln/>
        </p:spPr>
        <p:txBody>
          <a:bodyPr/>
          <a:lstStyle>
            <a:lvl1pPr>
              <a:defRPr/>
            </a:lvl1pPr>
          </a:lstStyle>
          <a:p>
            <a:pPr>
              <a:defRPr/>
            </a:pPr>
            <a:endParaRPr lang="sk-SK"/>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1788"/>
            <a:ext cx="4038600" cy="4532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1788"/>
            <a:ext cx="4038600" cy="4532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Rectangle 218"/>
          <p:cNvSpPr>
            <a:spLocks noGrp="1" noChangeArrowheads="1"/>
          </p:cNvSpPr>
          <p:nvPr>
            <p:ph type="sldNum" sz="quarter" idx="10"/>
          </p:nvPr>
        </p:nvSpPr>
        <p:spPr>
          <a:ln/>
        </p:spPr>
        <p:txBody>
          <a:bodyPr/>
          <a:lstStyle>
            <a:lvl1pPr>
              <a:defRPr/>
            </a:lvl1pPr>
          </a:lstStyle>
          <a:p>
            <a:pPr>
              <a:defRPr/>
            </a:pPr>
            <a:fld id="{36B3AB56-7FF3-4FCA-A108-0D8848D20B49}" type="slidenum">
              <a:rPr lang="cs-CZ"/>
              <a:pPr>
                <a:defRPr/>
              </a:pPr>
              <a:t>‹#›</a:t>
            </a:fld>
            <a:endParaRPr lang="cs-CZ" dirty="0"/>
          </a:p>
        </p:txBody>
      </p:sp>
      <p:sp>
        <p:nvSpPr>
          <p:cNvPr id="6" name="Rectangle 219"/>
          <p:cNvSpPr>
            <a:spLocks noGrp="1" noChangeArrowheads="1"/>
          </p:cNvSpPr>
          <p:nvPr>
            <p:ph type="dt" sz="half" idx="11"/>
          </p:nvPr>
        </p:nvSpPr>
        <p:spPr>
          <a:ln/>
        </p:spPr>
        <p:txBody>
          <a:bodyPr/>
          <a:lstStyle>
            <a:lvl1pPr>
              <a:defRPr/>
            </a:lvl1pPr>
          </a:lstStyle>
          <a:p>
            <a:pPr>
              <a:defRPr/>
            </a:pPr>
            <a:fld id="{F6990478-96AE-443F-B2BF-3C6E337D3C16}" type="datetime1">
              <a:rPr lang="sk-SK"/>
              <a:pPr>
                <a:defRPr/>
              </a:pPr>
              <a:t>27.10.2009</a:t>
            </a:fld>
            <a:endParaRPr lang="cs-CZ" dirty="0"/>
          </a:p>
        </p:txBody>
      </p:sp>
      <p:sp>
        <p:nvSpPr>
          <p:cNvPr id="7" name="Rectangle 220"/>
          <p:cNvSpPr>
            <a:spLocks noGrp="1" noChangeArrowheads="1"/>
          </p:cNvSpPr>
          <p:nvPr>
            <p:ph type="ftr" sz="quarter" idx="12"/>
          </p:nvPr>
        </p:nvSpPr>
        <p:spPr>
          <a:ln/>
        </p:spPr>
        <p:txBody>
          <a:bodyPr/>
          <a:lstStyle>
            <a:lvl1pPr>
              <a:defRPr/>
            </a:lvl1pPr>
          </a:lstStyle>
          <a:p>
            <a:pPr>
              <a:defRPr/>
            </a:pPr>
            <a:endParaRPr lang="sk-SK"/>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Rectangle 218"/>
          <p:cNvSpPr>
            <a:spLocks noGrp="1" noChangeArrowheads="1"/>
          </p:cNvSpPr>
          <p:nvPr>
            <p:ph type="sldNum" sz="quarter" idx="10"/>
          </p:nvPr>
        </p:nvSpPr>
        <p:spPr>
          <a:ln/>
        </p:spPr>
        <p:txBody>
          <a:bodyPr/>
          <a:lstStyle>
            <a:lvl1pPr>
              <a:defRPr/>
            </a:lvl1pPr>
          </a:lstStyle>
          <a:p>
            <a:pPr>
              <a:defRPr/>
            </a:pPr>
            <a:fld id="{1100FA21-9956-4AB4-B34C-20E7D40B998B}" type="slidenum">
              <a:rPr lang="cs-CZ"/>
              <a:pPr>
                <a:defRPr/>
              </a:pPr>
              <a:t>‹#›</a:t>
            </a:fld>
            <a:endParaRPr lang="cs-CZ" dirty="0"/>
          </a:p>
        </p:txBody>
      </p:sp>
      <p:sp>
        <p:nvSpPr>
          <p:cNvPr id="8" name="Rectangle 219"/>
          <p:cNvSpPr>
            <a:spLocks noGrp="1" noChangeArrowheads="1"/>
          </p:cNvSpPr>
          <p:nvPr>
            <p:ph type="dt" sz="half" idx="11"/>
          </p:nvPr>
        </p:nvSpPr>
        <p:spPr>
          <a:ln/>
        </p:spPr>
        <p:txBody>
          <a:bodyPr/>
          <a:lstStyle>
            <a:lvl1pPr>
              <a:defRPr/>
            </a:lvl1pPr>
          </a:lstStyle>
          <a:p>
            <a:pPr>
              <a:defRPr/>
            </a:pPr>
            <a:fld id="{3827F05D-A536-44E0-8ED6-8A83AF001A1E}" type="datetime1">
              <a:rPr lang="sk-SK"/>
              <a:pPr>
                <a:defRPr/>
              </a:pPr>
              <a:t>27.10.2009</a:t>
            </a:fld>
            <a:endParaRPr lang="cs-CZ" dirty="0"/>
          </a:p>
        </p:txBody>
      </p:sp>
      <p:sp>
        <p:nvSpPr>
          <p:cNvPr id="9" name="Rectangle 220"/>
          <p:cNvSpPr>
            <a:spLocks noGrp="1" noChangeArrowheads="1"/>
          </p:cNvSpPr>
          <p:nvPr>
            <p:ph type="ftr" sz="quarter" idx="12"/>
          </p:nvPr>
        </p:nvSpPr>
        <p:spPr>
          <a:ln/>
        </p:spPr>
        <p:txBody>
          <a:bodyPr/>
          <a:lstStyle>
            <a:lvl1pPr>
              <a:defRPr/>
            </a:lvl1pPr>
          </a:lstStyle>
          <a:p>
            <a:pPr>
              <a:defRPr/>
            </a:pPr>
            <a:endParaRPr lang="sk-SK"/>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Rectangle 218"/>
          <p:cNvSpPr>
            <a:spLocks noGrp="1" noChangeArrowheads="1"/>
          </p:cNvSpPr>
          <p:nvPr>
            <p:ph type="sldNum" sz="quarter" idx="10"/>
          </p:nvPr>
        </p:nvSpPr>
        <p:spPr>
          <a:ln/>
        </p:spPr>
        <p:txBody>
          <a:bodyPr/>
          <a:lstStyle>
            <a:lvl1pPr>
              <a:defRPr/>
            </a:lvl1pPr>
          </a:lstStyle>
          <a:p>
            <a:pPr>
              <a:defRPr/>
            </a:pPr>
            <a:fld id="{FBAD2B70-EA9C-47D1-BF31-F3BEAE6C9AF2}" type="slidenum">
              <a:rPr lang="cs-CZ"/>
              <a:pPr>
                <a:defRPr/>
              </a:pPr>
              <a:t>‹#›</a:t>
            </a:fld>
            <a:endParaRPr lang="cs-CZ" dirty="0"/>
          </a:p>
        </p:txBody>
      </p:sp>
      <p:sp>
        <p:nvSpPr>
          <p:cNvPr id="4" name="Rectangle 219"/>
          <p:cNvSpPr>
            <a:spLocks noGrp="1" noChangeArrowheads="1"/>
          </p:cNvSpPr>
          <p:nvPr>
            <p:ph type="dt" sz="half" idx="11"/>
          </p:nvPr>
        </p:nvSpPr>
        <p:spPr>
          <a:ln/>
        </p:spPr>
        <p:txBody>
          <a:bodyPr/>
          <a:lstStyle>
            <a:lvl1pPr>
              <a:defRPr/>
            </a:lvl1pPr>
          </a:lstStyle>
          <a:p>
            <a:pPr>
              <a:defRPr/>
            </a:pPr>
            <a:fld id="{A043DEC7-34A4-4D34-81E1-9741B9647E6B}" type="datetime1">
              <a:rPr lang="sk-SK"/>
              <a:pPr>
                <a:defRPr/>
              </a:pPr>
              <a:t>27.10.2009</a:t>
            </a:fld>
            <a:endParaRPr lang="cs-CZ" dirty="0"/>
          </a:p>
        </p:txBody>
      </p:sp>
      <p:sp>
        <p:nvSpPr>
          <p:cNvPr id="5" name="Rectangle 220"/>
          <p:cNvSpPr>
            <a:spLocks noGrp="1" noChangeArrowheads="1"/>
          </p:cNvSpPr>
          <p:nvPr>
            <p:ph type="ftr" sz="quarter" idx="12"/>
          </p:nvPr>
        </p:nvSpPr>
        <p:spPr>
          <a:ln/>
        </p:spPr>
        <p:txBody>
          <a:bodyPr/>
          <a:lstStyle>
            <a:lvl1pPr>
              <a:defRPr/>
            </a:lvl1pPr>
          </a:lstStyle>
          <a:p>
            <a:pPr>
              <a:defRPr/>
            </a:pPr>
            <a:endParaRPr lang="sk-SK"/>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42BE212F-5F24-4659-9C2D-1AEDEBCCDF7F}" type="slidenum">
              <a:rPr lang="cs-CZ"/>
              <a:pPr>
                <a:defRPr/>
              </a:pPr>
              <a:t>‹#›</a:t>
            </a:fld>
            <a:endParaRPr lang="cs-CZ" dirty="0"/>
          </a:p>
        </p:txBody>
      </p:sp>
      <p:sp>
        <p:nvSpPr>
          <p:cNvPr id="3" name="Rectangle 219"/>
          <p:cNvSpPr>
            <a:spLocks noGrp="1" noChangeArrowheads="1"/>
          </p:cNvSpPr>
          <p:nvPr>
            <p:ph type="dt" sz="half" idx="11"/>
          </p:nvPr>
        </p:nvSpPr>
        <p:spPr>
          <a:ln/>
        </p:spPr>
        <p:txBody>
          <a:bodyPr/>
          <a:lstStyle>
            <a:lvl1pPr>
              <a:defRPr/>
            </a:lvl1pPr>
          </a:lstStyle>
          <a:p>
            <a:pPr>
              <a:defRPr/>
            </a:pPr>
            <a:fld id="{8E7E43EC-0DAA-4835-A500-CF075F1D029A}" type="datetime1">
              <a:rPr lang="sk-SK"/>
              <a:pPr>
                <a:defRPr/>
              </a:pPr>
              <a:t>27.10.2009</a:t>
            </a:fld>
            <a:endParaRPr lang="cs-CZ" dirty="0"/>
          </a:p>
        </p:txBody>
      </p:sp>
      <p:sp>
        <p:nvSpPr>
          <p:cNvPr id="4" name="Rectangle 220"/>
          <p:cNvSpPr>
            <a:spLocks noGrp="1" noChangeArrowheads="1"/>
          </p:cNvSpPr>
          <p:nvPr>
            <p:ph type="ftr" sz="quarter" idx="12"/>
          </p:nvPr>
        </p:nvSpPr>
        <p:spPr>
          <a:ln/>
        </p:spPr>
        <p:txBody>
          <a:bodyPr/>
          <a:lstStyle>
            <a:lvl1pPr>
              <a:defRPr/>
            </a:lvl1pPr>
          </a:lstStyle>
          <a:p>
            <a:pPr>
              <a:defRPr/>
            </a:pPr>
            <a:endParaRPr lang="sk-SK"/>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Rectangle 218"/>
          <p:cNvSpPr>
            <a:spLocks noGrp="1" noChangeArrowheads="1"/>
          </p:cNvSpPr>
          <p:nvPr>
            <p:ph type="sldNum" sz="quarter" idx="10"/>
          </p:nvPr>
        </p:nvSpPr>
        <p:spPr>
          <a:ln/>
        </p:spPr>
        <p:txBody>
          <a:bodyPr/>
          <a:lstStyle>
            <a:lvl1pPr>
              <a:defRPr/>
            </a:lvl1pPr>
          </a:lstStyle>
          <a:p>
            <a:pPr>
              <a:defRPr/>
            </a:pPr>
            <a:fld id="{9E81078F-70A8-4D19-8380-AE7B6D93DF8F}" type="slidenum">
              <a:rPr lang="cs-CZ"/>
              <a:pPr>
                <a:defRPr/>
              </a:pPr>
              <a:t>‹#›</a:t>
            </a:fld>
            <a:endParaRPr lang="cs-CZ" dirty="0"/>
          </a:p>
        </p:txBody>
      </p:sp>
      <p:sp>
        <p:nvSpPr>
          <p:cNvPr id="6" name="Rectangle 219"/>
          <p:cNvSpPr>
            <a:spLocks noGrp="1" noChangeArrowheads="1"/>
          </p:cNvSpPr>
          <p:nvPr>
            <p:ph type="dt" sz="half" idx="11"/>
          </p:nvPr>
        </p:nvSpPr>
        <p:spPr>
          <a:ln/>
        </p:spPr>
        <p:txBody>
          <a:bodyPr/>
          <a:lstStyle>
            <a:lvl1pPr>
              <a:defRPr/>
            </a:lvl1pPr>
          </a:lstStyle>
          <a:p>
            <a:pPr>
              <a:defRPr/>
            </a:pPr>
            <a:fld id="{729FE0FC-8E71-4A48-B2FF-B87C9A039218}" type="datetime1">
              <a:rPr lang="sk-SK"/>
              <a:pPr>
                <a:defRPr/>
              </a:pPr>
              <a:t>27.10.2009</a:t>
            </a:fld>
            <a:endParaRPr lang="cs-CZ" dirty="0"/>
          </a:p>
        </p:txBody>
      </p:sp>
      <p:sp>
        <p:nvSpPr>
          <p:cNvPr id="7" name="Rectangle 220"/>
          <p:cNvSpPr>
            <a:spLocks noGrp="1" noChangeArrowheads="1"/>
          </p:cNvSpPr>
          <p:nvPr>
            <p:ph type="ftr" sz="quarter" idx="12"/>
          </p:nvPr>
        </p:nvSpPr>
        <p:spPr>
          <a:ln/>
        </p:spPr>
        <p:txBody>
          <a:bodyPr/>
          <a:lstStyle>
            <a:lvl1pPr>
              <a:defRPr/>
            </a:lvl1pPr>
          </a:lstStyle>
          <a:p>
            <a:pPr>
              <a:defRPr/>
            </a:pPr>
            <a:endParaRPr lang="sk-SK"/>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dirty="0" smtClean="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Rectangle 218"/>
          <p:cNvSpPr>
            <a:spLocks noGrp="1" noChangeArrowheads="1"/>
          </p:cNvSpPr>
          <p:nvPr>
            <p:ph type="sldNum" sz="quarter" idx="10"/>
          </p:nvPr>
        </p:nvSpPr>
        <p:spPr>
          <a:ln/>
        </p:spPr>
        <p:txBody>
          <a:bodyPr/>
          <a:lstStyle>
            <a:lvl1pPr>
              <a:defRPr/>
            </a:lvl1pPr>
          </a:lstStyle>
          <a:p>
            <a:pPr>
              <a:defRPr/>
            </a:pPr>
            <a:fld id="{A3993619-1871-4DC3-A8C4-C85898DE3EF1}" type="slidenum">
              <a:rPr lang="cs-CZ"/>
              <a:pPr>
                <a:defRPr/>
              </a:pPr>
              <a:t>‹#›</a:t>
            </a:fld>
            <a:endParaRPr lang="cs-CZ" dirty="0"/>
          </a:p>
        </p:txBody>
      </p:sp>
      <p:sp>
        <p:nvSpPr>
          <p:cNvPr id="6" name="Rectangle 219"/>
          <p:cNvSpPr>
            <a:spLocks noGrp="1" noChangeArrowheads="1"/>
          </p:cNvSpPr>
          <p:nvPr>
            <p:ph type="dt" sz="half" idx="11"/>
          </p:nvPr>
        </p:nvSpPr>
        <p:spPr>
          <a:ln/>
        </p:spPr>
        <p:txBody>
          <a:bodyPr/>
          <a:lstStyle>
            <a:lvl1pPr>
              <a:defRPr/>
            </a:lvl1pPr>
          </a:lstStyle>
          <a:p>
            <a:pPr>
              <a:defRPr/>
            </a:pPr>
            <a:fld id="{73FF4EF6-C649-4407-845D-11D30C2D96F2}" type="datetime1">
              <a:rPr lang="sk-SK"/>
              <a:pPr>
                <a:defRPr/>
              </a:pPr>
              <a:t>27.10.2009</a:t>
            </a:fld>
            <a:endParaRPr lang="cs-CZ" dirty="0"/>
          </a:p>
        </p:txBody>
      </p:sp>
      <p:sp>
        <p:nvSpPr>
          <p:cNvPr id="7" name="Rectangle 220"/>
          <p:cNvSpPr>
            <a:spLocks noGrp="1" noChangeArrowheads="1"/>
          </p:cNvSpPr>
          <p:nvPr>
            <p:ph type="ftr" sz="quarter" idx="12"/>
          </p:nvPr>
        </p:nvSpPr>
        <p:spPr>
          <a:ln/>
        </p:spPr>
        <p:txBody>
          <a:bodyPr/>
          <a:lstStyle>
            <a:lvl1pPr>
              <a:defRPr/>
            </a:lvl1pPr>
          </a:lstStyle>
          <a:p>
            <a:pPr>
              <a:defRPr/>
            </a:pPr>
            <a:endParaRPr lang="sk-SK"/>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8288" cy="5910263"/>
            <a:chOff x="-313" y="824"/>
            <a:chExt cx="6570" cy="3722"/>
          </a:xfrm>
        </p:grpSpPr>
        <p:sp>
          <p:nvSpPr>
            <p:cNvPr id="14339"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40"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41"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42"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43"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44" name="Rectangle 8"/>
            <p:cNvSpPr>
              <a:spLocks noChangeArrowheads="1"/>
            </p:cNvSpPr>
            <p:nvPr userDrawn="1"/>
          </p:nvSpPr>
          <p:spPr bwMode="hidden">
            <a:xfrm rot="20554235" flipV="1">
              <a:off x="-65" y="1523"/>
              <a:ext cx="305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45"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46"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47"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48"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49"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50"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51"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52"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53" name="Rectangle 17"/>
            <p:cNvSpPr>
              <a:spLocks noChangeArrowheads="1"/>
            </p:cNvSpPr>
            <p:nvPr userDrawn="1"/>
          </p:nvSpPr>
          <p:spPr bwMode="hidden">
            <a:xfrm rot="18603245" flipV="1">
              <a:off x="4052" y="3500"/>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54"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55"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56"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57"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58"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59"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60"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61"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62"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63"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64"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65"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66"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67"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68"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69"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70"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lIns="108265" tIns="54132" rIns="108265" bIns="54132"/>
            <a:lstStyle/>
            <a:p>
              <a:pPr algn="ctr" defTabSz="1082675">
                <a:defRPr/>
              </a:pPr>
              <a:endParaRPr lang="sk-SK" sz="2100" b="0" dirty="0">
                <a:effectLst>
                  <a:outerShdw blurRad="38100" dist="38100" dir="2700000" algn="tl">
                    <a:srgbClr val="000000"/>
                  </a:outerShdw>
                </a:effectLst>
                <a:latin typeface="Arial" charset="0"/>
              </a:endParaRPr>
            </a:p>
          </p:txBody>
        </p:sp>
        <p:sp>
          <p:nvSpPr>
            <p:cNvPr id="14371"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72"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73"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74" name="Oval 38"/>
            <p:cNvSpPr>
              <a:spLocks noChangeArrowheads="1"/>
            </p:cNvSpPr>
            <p:nvPr/>
          </p:nvSpPr>
          <p:spPr bwMode="hidden">
            <a:xfrm>
              <a:off x="2077" y="2661"/>
              <a:ext cx="156" cy="88"/>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75"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76"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77"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78" name="Oval 42"/>
            <p:cNvSpPr>
              <a:spLocks noChangeArrowheads="1"/>
            </p:cNvSpPr>
            <p:nvPr/>
          </p:nvSpPr>
          <p:spPr bwMode="hidden">
            <a:xfrm>
              <a:off x="367" y="2656"/>
              <a:ext cx="150" cy="88"/>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79" name="Oval 43"/>
            <p:cNvSpPr>
              <a:spLocks noChangeArrowheads="1"/>
            </p:cNvSpPr>
            <p:nvPr/>
          </p:nvSpPr>
          <p:spPr bwMode="hidden">
            <a:xfrm>
              <a:off x="1172" y="2642"/>
              <a:ext cx="156" cy="87"/>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80"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81"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82"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83"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84"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85"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86"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87"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88"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89"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90"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91"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92"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93"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94"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95"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96"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97"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98"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399"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00"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01"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02"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03"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04"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05"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06"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07"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08"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09"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10"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11"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12"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13"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14"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15"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16"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17"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18"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19"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20"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21"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22" name="Oval 86"/>
            <p:cNvSpPr>
              <a:spLocks noChangeArrowheads="1"/>
            </p:cNvSpPr>
            <p:nvPr/>
          </p:nvSpPr>
          <p:spPr bwMode="hidden">
            <a:xfrm>
              <a:off x="2887" y="1595"/>
              <a:ext cx="120"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23"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24"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25"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26"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27"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28"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29"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30"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31"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32"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33"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34" name="Oval 98"/>
            <p:cNvSpPr>
              <a:spLocks noChangeArrowheads="1"/>
            </p:cNvSpPr>
            <p:nvPr/>
          </p:nvSpPr>
          <p:spPr bwMode="hidden">
            <a:xfrm>
              <a:off x="2907" y="2668"/>
              <a:ext cx="152" cy="88"/>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35"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36"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37"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38"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39"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40"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41"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42"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43"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44"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45"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46"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47"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48" name="Oval 112"/>
            <p:cNvSpPr>
              <a:spLocks noChangeArrowheads="1"/>
            </p:cNvSpPr>
            <p:nvPr/>
          </p:nvSpPr>
          <p:spPr bwMode="hidden">
            <a:xfrm>
              <a:off x="2973" y="1366"/>
              <a:ext cx="110"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49"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50"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51"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52"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53"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54"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55"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56"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57"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58"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59"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60"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61"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62"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63"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64"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65"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66"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67"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68"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69"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70"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71"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72"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73"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74"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75"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76"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77"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78"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79"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80"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81"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82"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83"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84"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85"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86"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87"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88"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89"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90"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91"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92"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93"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94"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95"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96"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97"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98"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499"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00"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01"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02"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03"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04"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05"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06"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07"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08"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09"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10"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11"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12"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13"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14"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15"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16"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17"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18"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19"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20"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21" name="Oval 185"/>
            <p:cNvSpPr>
              <a:spLocks noChangeArrowheads="1"/>
            </p:cNvSpPr>
            <p:nvPr/>
          </p:nvSpPr>
          <p:spPr bwMode="hidden">
            <a:xfrm>
              <a:off x="2892" y="3377"/>
              <a:ext cx="164"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22" name="Oval 186"/>
            <p:cNvSpPr>
              <a:spLocks noChangeArrowheads="1"/>
            </p:cNvSpPr>
            <p:nvPr/>
          </p:nvSpPr>
          <p:spPr bwMode="hidden">
            <a:xfrm>
              <a:off x="3869" y="2657"/>
              <a:ext cx="151" cy="88"/>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23"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24"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25"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26"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27"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28"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29"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30"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31"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32"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33"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34"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35"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36"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37"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38"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39"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40"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41"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42" name="Oval 206"/>
            <p:cNvSpPr>
              <a:spLocks noChangeArrowheads="1"/>
            </p:cNvSpPr>
            <p:nvPr/>
          </p:nvSpPr>
          <p:spPr bwMode="hidden">
            <a:xfrm>
              <a:off x="4772" y="2673"/>
              <a:ext cx="156" cy="87"/>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43"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44"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45"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46"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47"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48"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49" name="Oval 213"/>
            <p:cNvSpPr>
              <a:spLocks noChangeArrowheads="1"/>
            </p:cNvSpPr>
            <p:nvPr/>
          </p:nvSpPr>
          <p:spPr bwMode="hidden">
            <a:xfrm>
              <a:off x="5663" y="2680"/>
              <a:ext cx="156" cy="87"/>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50"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51"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52"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sp>
          <p:nvSpPr>
            <p:cNvPr id="14553"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spcBef>
                  <a:spcPct val="20000"/>
                </a:spcBef>
                <a:buClr>
                  <a:schemeClr val="tx1"/>
                </a:buClr>
                <a:buFont typeface="Wingdings" pitchFamily="2" charset="2"/>
                <a:buNone/>
                <a:defRPr/>
              </a:pPr>
              <a:endParaRPr lang="sk-SK" dirty="0"/>
            </a:p>
          </p:txBody>
        </p:sp>
      </p:grpSp>
      <p:sp>
        <p:nvSpPr>
          <p:cNvPr id="14554"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108265" tIns="54132" rIns="108265" bIns="54132" numCol="1" anchor="b" anchorCtr="0" compatLnSpc="1">
            <a:prstTxWarp prst="textNoShape">
              <a:avLst/>
            </a:prstTxWarp>
          </a:bodyPr>
          <a:lstStyle>
            <a:lvl1pPr algn="r">
              <a:spcBef>
                <a:spcPct val="0"/>
              </a:spcBef>
              <a:buClrTx/>
              <a:buFontTx/>
              <a:buNone/>
              <a:defRPr sz="1400" b="0">
                <a:effectLst>
                  <a:outerShdw blurRad="38100" dist="38100" dir="2700000" algn="tl">
                    <a:srgbClr val="000000"/>
                  </a:outerShdw>
                </a:effectLst>
                <a:latin typeface="Arial" charset="0"/>
              </a:defRPr>
            </a:lvl1pPr>
          </a:lstStyle>
          <a:p>
            <a:pPr>
              <a:defRPr/>
            </a:pPr>
            <a:fld id="{7E075013-6A1E-4491-AA78-D4071CA9E8F9}" type="slidenum">
              <a:rPr lang="cs-CZ"/>
              <a:pPr>
                <a:defRPr/>
              </a:pPr>
              <a:t>‹#›</a:t>
            </a:fld>
            <a:endParaRPr lang="cs-CZ" dirty="0"/>
          </a:p>
        </p:txBody>
      </p:sp>
      <p:sp>
        <p:nvSpPr>
          <p:cNvPr id="14555"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108265" tIns="54132" rIns="108265" bIns="54132" numCol="1" anchor="b" anchorCtr="0" compatLnSpc="1">
            <a:prstTxWarp prst="textNoShape">
              <a:avLst/>
            </a:prstTxWarp>
          </a:bodyPr>
          <a:lstStyle>
            <a:lvl1pPr>
              <a:spcBef>
                <a:spcPct val="0"/>
              </a:spcBef>
              <a:buClrTx/>
              <a:buFontTx/>
              <a:buNone/>
              <a:defRPr sz="1400" b="0">
                <a:effectLst>
                  <a:outerShdw blurRad="38100" dist="38100" dir="2700000" algn="tl">
                    <a:srgbClr val="000000"/>
                  </a:outerShdw>
                </a:effectLst>
                <a:latin typeface="Arial" charset="0"/>
              </a:defRPr>
            </a:lvl1pPr>
          </a:lstStyle>
          <a:p>
            <a:pPr>
              <a:defRPr/>
            </a:pPr>
            <a:fld id="{799096D8-CDF5-4ABA-891C-6EBA7D42B6D4}" type="datetime1">
              <a:rPr lang="sk-SK"/>
              <a:pPr>
                <a:defRPr/>
              </a:pPr>
              <a:t>27.10.2009</a:t>
            </a:fld>
            <a:endParaRPr lang="cs-CZ" dirty="0"/>
          </a:p>
        </p:txBody>
      </p:sp>
      <p:sp>
        <p:nvSpPr>
          <p:cNvPr id="14556"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108265" tIns="54132" rIns="108265" bIns="54132" numCol="1" anchor="b" anchorCtr="0" compatLnSpc="1">
            <a:prstTxWarp prst="textNoShape">
              <a:avLst/>
            </a:prstTxWarp>
          </a:bodyPr>
          <a:lstStyle>
            <a:lvl1pPr algn="ctr">
              <a:spcBef>
                <a:spcPct val="0"/>
              </a:spcBef>
              <a:buClrTx/>
              <a:buFontTx/>
              <a:buNone/>
              <a:defRPr sz="1400" b="0">
                <a:effectLst>
                  <a:outerShdw blurRad="38100" dist="38100" dir="2700000" algn="tl">
                    <a:srgbClr val="000000"/>
                  </a:outerShdw>
                </a:effectLst>
                <a:latin typeface="Arial" charset="0"/>
              </a:defRPr>
            </a:lvl1pPr>
          </a:lstStyle>
          <a:p>
            <a:pPr>
              <a:defRPr/>
            </a:pPr>
            <a:endParaRPr lang="sk-SK"/>
          </a:p>
        </p:txBody>
      </p:sp>
      <p:sp>
        <p:nvSpPr>
          <p:cNvPr id="14557" name="Rectangle 221"/>
          <p:cNvSpPr>
            <a:spLocks noGrp="1" noChangeArrowheads="1"/>
          </p:cNvSpPr>
          <p:nvPr>
            <p:ph type="body" idx="1"/>
          </p:nvPr>
        </p:nvSpPr>
        <p:spPr bwMode="auto">
          <a:xfrm>
            <a:off x="457200" y="1601788"/>
            <a:ext cx="8229600" cy="4532312"/>
          </a:xfrm>
          <a:prstGeom prst="rect">
            <a:avLst/>
          </a:prstGeom>
          <a:noFill/>
          <a:ln w="9525">
            <a:noFill/>
            <a:miter lim="800000"/>
            <a:headEnd/>
            <a:tailEnd/>
          </a:ln>
          <a:effectLst/>
        </p:spPr>
        <p:txBody>
          <a:bodyPr vert="horz" wrap="square" lIns="108265" tIns="54132" rIns="108265" bIns="54132" numCol="1" anchor="t" anchorCtr="0" compatLnSpc="1">
            <a:prstTxWarp prst="textNoShape">
              <a:avLst/>
            </a:prstTxWarp>
          </a:bodyPr>
          <a:lstStyle/>
          <a:p>
            <a:pPr lvl="0"/>
            <a:r>
              <a:rPr lang="cs-CZ" smtClean="0"/>
              <a:t>Kliknite sem a upravte štýly predlohy textu.</a:t>
            </a:r>
          </a:p>
          <a:p>
            <a:pPr lvl="1"/>
            <a:r>
              <a:rPr lang="cs-CZ" smtClean="0"/>
              <a:t>Druhá úroveň</a:t>
            </a:r>
          </a:p>
          <a:p>
            <a:pPr lvl="2"/>
            <a:r>
              <a:rPr lang="cs-CZ" smtClean="0"/>
              <a:t>Tretia úroveň</a:t>
            </a:r>
          </a:p>
          <a:p>
            <a:pPr lvl="3"/>
            <a:r>
              <a:rPr lang="cs-CZ" smtClean="0"/>
              <a:t>Štvrtá úroveň</a:t>
            </a:r>
          </a:p>
          <a:p>
            <a:pPr lvl="4"/>
            <a:r>
              <a:rPr lang="cs-CZ" smtClean="0"/>
              <a:t>Piata úroveň</a:t>
            </a:r>
          </a:p>
        </p:txBody>
      </p:sp>
      <p:sp>
        <p:nvSpPr>
          <p:cNvPr id="14558"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108265" tIns="54132" rIns="108265" bIns="54132" numCol="1" anchor="ctr" anchorCtr="0" compatLnSpc="1">
            <a:prstTxWarp prst="textNoShape">
              <a:avLst/>
            </a:prstTxWarp>
          </a:bodyPr>
          <a:lstStyle/>
          <a:p>
            <a:pPr lvl="0"/>
            <a:r>
              <a:rPr lang="cs-CZ" smtClean="0"/>
              <a:t>Kliknite sem a upravte štýl predlohy nadpisov.</a:t>
            </a:r>
          </a:p>
        </p:txBody>
      </p:sp>
    </p:spTree>
  </p:cSld>
  <p:clrMap bg1="dk2" tx1="lt1" bg2="dk1" tx2="lt2" accent1="accent1" accent2="accent2" accent3="accent3" accent4="accent4" accent5="accent5" accent6="accent6" hlink="hlink" folHlink="folHlink"/>
  <p:sldLayoutIdLst>
    <p:sldLayoutId id="2147483734"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ransition/>
  <p:txStyles>
    <p:titleStyle>
      <a:lvl1pPr algn="ctr" defTabSz="1082675" rtl="0" eaLnBrk="0" fontAlgn="base" hangingPunct="0">
        <a:spcBef>
          <a:spcPct val="0"/>
        </a:spcBef>
        <a:spcAft>
          <a:spcPct val="0"/>
        </a:spcAft>
        <a:defRPr sz="5200">
          <a:solidFill>
            <a:schemeClr val="tx2"/>
          </a:solidFill>
          <a:effectLst>
            <a:outerShdw blurRad="38100" dist="38100" dir="2700000" algn="tl">
              <a:srgbClr val="000000"/>
            </a:outerShdw>
          </a:effectLst>
          <a:latin typeface="+mj-lt"/>
          <a:ea typeface="+mj-ea"/>
          <a:cs typeface="+mj-cs"/>
        </a:defRPr>
      </a:lvl1pPr>
      <a:lvl2pPr algn="ctr" defTabSz="1082675" rtl="0" eaLnBrk="0" fontAlgn="base" hangingPunct="0">
        <a:spcBef>
          <a:spcPct val="0"/>
        </a:spcBef>
        <a:spcAft>
          <a:spcPct val="0"/>
        </a:spcAft>
        <a:defRPr sz="5200">
          <a:solidFill>
            <a:schemeClr val="tx2"/>
          </a:solidFill>
          <a:effectLst>
            <a:outerShdw blurRad="38100" dist="38100" dir="2700000" algn="tl">
              <a:srgbClr val="000000"/>
            </a:outerShdw>
          </a:effectLst>
          <a:latin typeface="Arial" charset="0"/>
        </a:defRPr>
      </a:lvl2pPr>
      <a:lvl3pPr algn="ctr" defTabSz="1082675" rtl="0" eaLnBrk="0" fontAlgn="base" hangingPunct="0">
        <a:spcBef>
          <a:spcPct val="0"/>
        </a:spcBef>
        <a:spcAft>
          <a:spcPct val="0"/>
        </a:spcAft>
        <a:defRPr sz="5200">
          <a:solidFill>
            <a:schemeClr val="tx2"/>
          </a:solidFill>
          <a:effectLst>
            <a:outerShdw blurRad="38100" dist="38100" dir="2700000" algn="tl">
              <a:srgbClr val="000000"/>
            </a:outerShdw>
          </a:effectLst>
          <a:latin typeface="Arial" charset="0"/>
        </a:defRPr>
      </a:lvl3pPr>
      <a:lvl4pPr algn="ctr" defTabSz="1082675" rtl="0" eaLnBrk="0" fontAlgn="base" hangingPunct="0">
        <a:spcBef>
          <a:spcPct val="0"/>
        </a:spcBef>
        <a:spcAft>
          <a:spcPct val="0"/>
        </a:spcAft>
        <a:defRPr sz="5200">
          <a:solidFill>
            <a:schemeClr val="tx2"/>
          </a:solidFill>
          <a:effectLst>
            <a:outerShdw blurRad="38100" dist="38100" dir="2700000" algn="tl">
              <a:srgbClr val="000000"/>
            </a:outerShdw>
          </a:effectLst>
          <a:latin typeface="Arial" charset="0"/>
        </a:defRPr>
      </a:lvl4pPr>
      <a:lvl5pPr algn="ctr" defTabSz="1082675" rtl="0" eaLnBrk="0" fontAlgn="base" hangingPunct="0">
        <a:spcBef>
          <a:spcPct val="0"/>
        </a:spcBef>
        <a:spcAft>
          <a:spcPct val="0"/>
        </a:spcAft>
        <a:defRPr sz="5200">
          <a:solidFill>
            <a:schemeClr val="tx2"/>
          </a:solidFill>
          <a:effectLst>
            <a:outerShdw blurRad="38100" dist="38100" dir="2700000" algn="tl">
              <a:srgbClr val="000000"/>
            </a:outerShdw>
          </a:effectLst>
          <a:latin typeface="Arial" charset="0"/>
        </a:defRPr>
      </a:lvl5pPr>
      <a:lvl6pPr marL="457200" algn="ctr" defTabSz="1082675" rtl="0" fontAlgn="base">
        <a:spcBef>
          <a:spcPct val="0"/>
        </a:spcBef>
        <a:spcAft>
          <a:spcPct val="0"/>
        </a:spcAft>
        <a:defRPr sz="5200">
          <a:solidFill>
            <a:schemeClr val="tx2"/>
          </a:solidFill>
          <a:effectLst>
            <a:outerShdw blurRad="38100" dist="38100" dir="2700000" algn="tl">
              <a:srgbClr val="000000"/>
            </a:outerShdw>
          </a:effectLst>
          <a:latin typeface="Arial" charset="0"/>
        </a:defRPr>
      </a:lvl6pPr>
      <a:lvl7pPr marL="914400" algn="ctr" defTabSz="1082675" rtl="0" fontAlgn="base">
        <a:spcBef>
          <a:spcPct val="0"/>
        </a:spcBef>
        <a:spcAft>
          <a:spcPct val="0"/>
        </a:spcAft>
        <a:defRPr sz="5200">
          <a:solidFill>
            <a:schemeClr val="tx2"/>
          </a:solidFill>
          <a:effectLst>
            <a:outerShdw blurRad="38100" dist="38100" dir="2700000" algn="tl">
              <a:srgbClr val="000000"/>
            </a:outerShdw>
          </a:effectLst>
          <a:latin typeface="Arial" charset="0"/>
        </a:defRPr>
      </a:lvl7pPr>
      <a:lvl8pPr marL="1371600" algn="ctr" defTabSz="1082675" rtl="0" fontAlgn="base">
        <a:spcBef>
          <a:spcPct val="0"/>
        </a:spcBef>
        <a:spcAft>
          <a:spcPct val="0"/>
        </a:spcAft>
        <a:defRPr sz="5200">
          <a:solidFill>
            <a:schemeClr val="tx2"/>
          </a:solidFill>
          <a:effectLst>
            <a:outerShdw blurRad="38100" dist="38100" dir="2700000" algn="tl">
              <a:srgbClr val="000000"/>
            </a:outerShdw>
          </a:effectLst>
          <a:latin typeface="Arial" charset="0"/>
        </a:defRPr>
      </a:lvl8pPr>
      <a:lvl9pPr marL="1828800" algn="ctr" defTabSz="1082675" rtl="0" fontAlgn="base">
        <a:spcBef>
          <a:spcPct val="0"/>
        </a:spcBef>
        <a:spcAft>
          <a:spcPct val="0"/>
        </a:spcAft>
        <a:defRPr sz="5200">
          <a:solidFill>
            <a:schemeClr val="tx2"/>
          </a:solidFill>
          <a:effectLst>
            <a:outerShdw blurRad="38100" dist="38100" dir="2700000" algn="tl">
              <a:srgbClr val="000000"/>
            </a:outerShdw>
          </a:effectLst>
          <a:latin typeface="Arial" charset="0"/>
        </a:defRPr>
      </a:lvl9pPr>
    </p:titleStyle>
    <p:bodyStyle>
      <a:lvl1pPr marL="406400" indent="-406400" algn="l" defTabSz="1082675" rtl="0" eaLnBrk="0" fontAlgn="base" hangingPunct="0">
        <a:spcBef>
          <a:spcPct val="20000"/>
        </a:spcBef>
        <a:spcAft>
          <a:spcPct val="0"/>
        </a:spcAft>
        <a:buClr>
          <a:schemeClr val="hlink"/>
        </a:buClr>
        <a:buFont typeface="Wingdings" pitchFamily="2" charset="2"/>
        <a:buBlip>
          <a:blip r:embed="rId14"/>
        </a:buBlip>
        <a:defRPr sz="3800">
          <a:solidFill>
            <a:schemeClr val="tx1"/>
          </a:solidFill>
          <a:effectLst>
            <a:outerShdw blurRad="38100" dist="38100" dir="2700000" algn="tl">
              <a:srgbClr val="000000"/>
            </a:outerShdw>
          </a:effectLst>
          <a:latin typeface="+mn-lt"/>
          <a:ea typeface="+mn-ea"/>
          <a:cs typeface="+mn-cs"/>
        </a:defRPr>
      </a:lvl1pPr>
      <a:lvl2pPr marL="879475" indent="-338138" algn="l" defTabSz="1082675" rtl="0" eaLnBrk="0" fontAlgn="base" hangingPunct="0">
        <a:spcBef>
          <a:spcPct val="20000"/>
        </a:spcBef>
        <a:spcAft>
          <a:spcPct val="0"/>
        </a:spcAft>
        <a:buClr>
          <a:schemeClr val="folHlink"/>
        </a:buClr>
        <a:buSzPct val="50000"/>
        <a:buFont typeface="Wingdings" pitchFamily="2" charset="2"/>
        <a:buChar char="n"/>
        <a:defRPr sz="3300">
          <a:solidFill>
            <a:schemeClr val="tx1"/>
          </a:solidFill>
          <a:effectLst>
            <a:outerShdw blurRad="38100" dist="38100" dir="2700000" algn="tl">
              <a:srgbClr val="000000"/>
            </a:outerShdw>
          </a:effectLst>
          <a:latin typeface="+mn-lt"/>
        </a:defRPr>
      </a:lvl2pPr>
      <a:lvl3pPr marL="1352550" indent="-269875" algn="l" defTabSz="1082675" rtl="0" eaLnBrk="0" fontAlgn="base" hangingPunct="0">
        <a:spcBef>
          <a:spcPct val="20000"/>
        </a:spcBef>
        <a:spcAft>
          <a:spcPct val="0"/>
        </a:spcAft>
        <a:buClr>
          <a:schemeClr val="hlink"/>
        </a:buClr>
        <a:buFont typeface="Wingdings" pitchFamily="2" charset="2"/>
        <a:buBlip>
          <a:blip r:embed="rId14"/>
        </a:buBlip>
        <a:defRPr sz="2800">
          <a:solidFill>
            <a:schemeClr val="tx1"/>
          </a:solidFill>
          <a:effectLst>
            <a:outerShdw blurRad="38100" dist="38100" dir="2700000" algn="tl">
              <a:srgbClr val="000000"/>
            </a:outerShdw>
          </a:effectLst>
          <a:latin typeface="+mn-lt"/>
        </a:defRPr>
      </a:lvl3pPr>
      <a:lvl4pPr marL="1893888" indent="-269875" algn="l" defTabSz="1082675" rtl="0" eaLnBrk="0" fontAlgn="base" hangingPunct="0">
        <a:spcBef>
          <a:spcPct val="20000"/>
        </a:spcBef>
        <a:spcAft>
          <a:spcPct val="0"/>
        </a:spcAft>
        <a:buClr>
          <a:schemeClr val="folHlink"/>
        </a:buClr>
        <a:buSzPct val="50000"/>
        <a:buFont typeface="Wingdings" pitchFamily="2" charset="2"/>
        <a:buChar char="n"/>
        <a:defRPr sz="2400">
          <a:solidFill>
            <a:schemeClr val="tx1"/>
          </a:solidFill>
          <a:effectLst>
            <a:outerShdw blurRad="38100" dist="38100" dir="2700000" algn="tl">
              <a:srgbClr val="000000"/>
            </a:outerShdw>
          </a:effectLst>
          <a:latin typeface="+mn-lt"/>
        </a:defRPr>
      </a:lvl4pPr>
      <a:lvl5pPr marL="2435225" indent="-269875" algn="l" defTabSz="1082675" rtl="0" eaLnBrk="0" fontAlgn="base" hangingPunct="0">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defRPr>
      </a:lvl5pPr>
      <a:lvl6pPr marL="2892425" indent="-269875" algn="l" defTabSz="1082675" rtl="0" fontAlgn="base">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defRPr>
      </a:lvl6pPr>
      <a:lvl7pPr marL="3349625" indent="-269875" algn="l" defTabSz="1082675" rtl="0" fontAlgn="base">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defRPr>
      </a:lvl7pPr>
      <a:lvl8pPr marL="3806825" indent="-269875" algn="l" defTabSz="1082675" rtl="0" fontAlgn="base">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defRPr>
      </a:lvl8pPr>
      <a:lvl9pPr marL="4264025" indent="-269875" algn="l" defTabSz="1082675" rtl="0" fontAlgn="base">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picasso.poupe.net/index2.php?page=tools&amp;tool=downl&amp;file=si405wnt.zip&amp;typ=dbg&amp;tool_id=1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25425"/>
          </a:xfrm>
        </p:spPr>
        <p:txBody>
          <a:bodyPr/>
          <a:lstStyle/>
          <a:p>
            <a:pPr>
              <a:defRPr/>
            </a:pPr>
            <a:r>
              <a:rPr lang="sk-SK" dirty="0" smtClean="0">
                <a:solidFill>
                  <a:srgbClr val="FFFF00"/>
                </a:solidFill>
              </a:rPr>
              <a:t/>
            </a:r>
            <a:br>
              <a:rPr lang="sk-SK" dirty="0" smtClean="0">
                <a:solidFill>
                  <a:srgbClr val="FFFF00"/>
                </a:solidFill>
              </a:rPr>
            </a:br>
            <a:r>
              <a:rPr lang="sk-SK" dirty="0" smtClean="0">
                <a:solidFill>
                  <a:srgbClr val="FFFF00"/>
                </a:solidFill>
              </a:rPr>
              <a:t/>
            </a:r>
            <a:br>
              <a:rPr lang="sk-SK" dirty="0" smtClean="0">
                <a:solidFill>
                  <a:srgbClr val="FFFF00"/>
                </a:solidFill>
              </a:rPr>
            </a:br>
            <a:r>
              <a:rPr lang="sk-SK" dirty="0" smtClean="0">
                <a:solidFill>
                  <a:srgbClr val="FFFF00"/>
                </a:solidFill>
              </a:rPr>
              <a:t/>
            </a:r>
            <a:br>
              <a:rPr lang="sk-SK" dirty="0" smtClean="0">
                <a:solidFill>
                  <a:srgbClr val="FFFF00"/>
                </a:solidFill>
              </a:rPr>
            </a:br>
            <a:r>
              <a:rPr lang="sk-SK" dirty="0" smtClean="0">
                <a:solidFill>
                  <a:srgbClr val="FFFF00"/>
                </a:solidFill>
              </a:rPr>
              <a:t/>
            </a:r>
            <a:br>
              <a:rPr lang="sk-SK" dirty="0" smtClean="0">
                <a:solidFill>
                  <a:srgbClr val="FFFF00"/>
                </a:solidFill>
              </a:rPr>
            </a:br>
            <a:r>
              <a:rPr lang="sk-SK" dirty="0" smtClean="0">
                <a:solidFill>
                  <a:srgbClr val="FFFF00"/>
                </a:solidFill>
                <a:latin typeface="Arial Black" pitchFamily="34" charset="0"/>
              </a:rPr>
              <a:t>INFORMAČNÁ BEZPEČNOSŤ</a:t>
            </a:r>
            <a:br>
              <a:rPr lang="sk-SK" dirty="0" smtClean="0">
                <a:solidFill>
                  <a:srgbClr val="FFFF00"/>
                </a:solidFill>
                <a:latin typeface="Arial Black" pitchFamily="34" charset="0"/>
              </a:rPr>
            </a:br>
            <a:r>
              <a:rPr lang="sk-SK" sz="2400" dirty="0" smtClean="0">
                <a:solidFill>
                  <a:srgbClr val="FFFF00"/>
                </a:solidFill>
                <a:latin typeface="Arial Black" pitchFamily="34" charset="0"/>
              </a:rPr>
              <a:t>(2.)</a:t>
            </a:r>
            <a:endParaRPr lang="sk-SK" sz="2400" dirty="0">
              <a:solidFill>
                <a:srgbClr val="FFFF00"/>
              </a:solidFill>
              <a:latin typeface="Arial Black" pitchFamily="34" charset="0"/>
            </a:endParaRPr>
          </a:p>
        </p:txBody>
      </p:sp>
      <p:sp>
        <p:nvSpPr>
          <p:cNvPr id="3" name="Zástupný symbol obsahu 2"/>
          <p:cNvSpPr>
            <a:spLocks noGrp="1"/>
          </p:cNvSpPr>
          <p:nvPr>
            <p:ph idx="1"/>
          </p:nvPr>
        </p:nvSpPr>
        <p:spPr>
          <a:xfrm>
            <a:off x="500063" y="1071563"/>
            <a:ext cx="8229600" cy="500062"/>
          </a:xfrm>
        </p:spPr>
        <p:txBody>
          <a:bodyPr/>
          <a:lstStyle/>
          <a:p>
            <a:pPr>
              <a:buFont typeface="Wingdings" pitchFamily="2" charset="2"/>
              <a:buNone/>
              <a:defRPr/>
            </a:pPr>
            <a:endParaRPr lang="sk-SK" dirty="0" smtClean="0"/>
          </a:p>
          <a:p>
            <a:pPr>
              <a:buFont typeface="Wingdings" pitchFamily="2" charset="2"/>
              <a:buNone/>
              <a:defRPr/>
            </a:pPr>
            <a:r>
              <a:rPr lang="sk-SK" dirty="0" smtClean="0"/>
              <a:t>     </a:t>
            </a:r>
          </a:p>
          <a:p>
            <a:pPr algn="ctr">
              <a:buFont typeface="Wingdings" pitchFamily="2" charset="2"/>
              <a:buNone/>
              <a:defRPr/>
            </a:pPr>
            <a:endParaRPr lang="sk-SK" dirty="0" smtClean="0">
              <a:solidFill>
                <a:srgbClr val="FF0000"/>
              </a:solidFill>
            </a:endParaRPr>
          </a:p>
          <a:p>
            <a:pPr algn="ctr">
              <a:buFont typeface="Wingdings" pitchFamily="2" charset="2"/>
              <a:buNone/>
              <a:defRPr/>
            </a:pPr>
            <a:r>
              <a:rPr lang="sk-SK" dirty="0" smtClean="0">
                <a:solidFill>
                  <a:srgbClr val="FF0000"/>
                </a:solidFill>
              </a:rPr>
              <a:t>BEZPEČNOSTNÉ INCIDENTY</a:t>
            </a:r>
            <a:endParaRPr lang="sk-SK" dirty="0">
              <a:solidFill>
                <a:srgbClr val="FF0000"/>
              </a:solidFill>
            </a:endParaRPr>
          </a:p>
        </p:txBody>
      </p:sp>
      <p:pic>
        <p:nvPicPr>
          <p:cNvPr id="3076" name="Picture 2"/>
          <p:cNvPicPr>
            <a:picLocks noChangeAspect="1" noChangeArrowheads="1"/>
          </p:cNvPicPr>
          <p:nvPr/>
        </p:nvPicPr>
        <p:blipFill>
          <a:blip r:embed="rId2"/>
          <a:srcRect/>
          <a:stretch>
            <a:fillRect/>
          </a:stretch>
        </p:blipFill>
        <p:spPr bwMode="auto">
          <a:xfrm>
            <a:off x="571500" y="3929063"/>
            <a:ext cx="7858125" cy="26955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bdĺžnik 4"/>
          <p:cNvSpPr>
            <a:spLocks noChangeArrowheads="1"/>
          </p:cNvSpPr>
          <p:nvPr/>
        </p:nvSpPr>
        <p:spPr bwMode="auto">
          <a:xfrm>
            <a:off x="285750" y="285750"/>
            <a:ext cx="8715375" cy="8366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TYPYCKÉ ČRTY  OSOBNOSTI</a:t>
            </a:r>
          </a:p>
          <a:p>
            <a:pPr algn="ctr">
              <a:spcBef>
                <a:spcPct val="20000"/>
              </a:spcBef>
              <a:buClr>
                <a:schemeClr val="tx1"/>
              </a:buClr>
              <a:buFont typeface="Wingdings" pitchFamily="2" charset="2"/>
              <a:buNone/>
            </a:pPr>
            <a:r>
              <a:rPr lang="sk-SK">
                <a:solidFill>
                  <a:srgbClr val="FFFF00"/>
                </a:solidFill>
              </a:rPr>
              <a:t>PÁCHATEĽA A ICH KLASIFIKÁCIA</a:t>
            </a:r>
          </a:p>
        </p:txBody>
      </p:sp>
      <p:sp>
        <p:nvSpPr>
          <p:cNvPr id="12291" name="Obdĺžnik 5"/>
          <p:cNvSpPr>
            <a:spLocks noChangeArrowheads="1"/>
          </p:cNvSpPr>
          <p:nvPr/>
        </p:nvSpPr>
        <p:spPr bwMode="auto">
          <a:xfrm>
            <a:off x="142875" y="1143000"/>
            <a:ext cx="8715375" cy="3786188"/>
          </a:xfrm>
          <a:prstGeom prst="rect">
            <a:avLst/>
          </a:prstGeom>
          <a:noFill/>
          <a:ln w="9525">
            <a:noFill/>
            <a:miter lim="800000"/>
            <a:headEnd/>
            <a:tailEnd/>
          </a:ln>
        </p:spPr>
        <p:txBody>
          <a:bodyPr>
            <a:spAutoFit/>
          </a:bodyPr>
          <a:lstStyle/>
          <a:p>
            <a:pPr algn="just" hangingPunct="0">
              <a:spcBef>
                <a:spcPct val="20000"/>
              </a:spcBef>
              <a:buClr>
                <a:schemeClr val="tx1"/>
              </a:buClr>
              <a:buFont typeface="Wingdings" pitchFamily="2" charset="2"/>
              <a:buNone/>
            </a:pPr>
            <a:r>
              <a:rPr lang="sk-SK" sz="1600"/>
              <a:t>Rôzne pohľady na páchateľov :</a:t>
            </a:r>
          </a:p>
          <a:p>
            <a:pPr algn="just" hangingPunct="0">
              <a:spcBef>
                <a:spcPct val="20000"/>
              </a:spcBef>
              <a:buClr>
                <a:schemeClr val="tx1"/>
              </a:buClr>
              <a:buFont typeface="Wingdings" pitchFamily="2" charset="2"/>
              <a:buNone/>
            </a:pPr>
            <a:endParaRPr lang="sk-SK" sz="1600">
              <a:solidFill>
                <a:srgbClr val="66FFFF"/>
              </a:solidFill>
            </a:endParaRPr>
          </a:p>
          <a:p>
            <a:pPr algn="just" hangingPunct="0">
              <a:spcBef>
                <a:spcPct val="20000"/>
              </a:spcBef>
              <a:buClr>
                <a:schemeClr val="tx1"/>
              </a:buClr>
              <a:buFont typeface="Wingdings" pitchFamily="2" charset="2"/>
              <a:buNone/>
            </a:pPr>
            <a:r>
              <a:rPr lang="sk-SK" sz="1600">
                <a:solidFill>
                  <a:srgbClr val="66FFFF"/>
                </a:solidFill>
              </a:rPr>
              <a:t>D. B. Parker</a:t>
            </a:r>
            <a:r>
              <a:rPr lang="sk-SK" sz="1600"/>
              <a:t> uskutočnil prvý americký (súčasne aj svetový) výskum, v ktorom konštatuje, že títo páchatelia sú obvykle  inteligentní, snaživí, vysoko motivovaní, odvážni, dobrodružní a kvalifikovaní ľudia, ochotní akceptovať akúsi „</a:t>
            </a:r>
            <a:r>
              <a:rPr lang="sk-SK" sz="1600">
                <a:solidFill>
                  <a:srgbClr val="FFFF00"/>
                </a:solidFill>
              </a:rPr>
              <a:t>výzvu</a:t>
            </a:r>
            <a:r>
              <a:rPr lang="sk-SK" sz="1600"/>
              <a:t>“ počítačovej techniky. Títo ľudia disponujú takými vlastnosťami, ktoré z nich robia žiadaných zamestnancov pre oblasť informatiky.</a:t>
            </a:r>
          </a:p>
          <a:p>
            <a:pPr hangingPunct="0">
              <a:spcBef>
                <a:spcPct val="20000"/>
              </a:spcBef>
              <a:buClr>
                <a:schemeClr val="tx1"/>
              </a:buClr>
              <a:buFont typeface="Wingdings" pitchFamily="2" charset="2"/>
              <a:buNone/>
            </a:pPr>
            <a:endParaRPr lang="sk-SK" sz="1600"/>
          </a:p>
          <a:p>
            <a:pPr algn="just" hangingPunct="0">
              <a:spcBef>
                <a:spcPct val="20000"/>
              </a:spcBef>
              <a:buClr>
                <a:schemeClr val="tx1"/>
              </a:buClr>
              <a:buFont typeface="Wingdings" pitchFamily="2" charset="2"/>
              <a:buNone/>
            </a:pPr>
            <a:r>
              <a:rPr lang="sk-SK" sz="1600">
                <a:solidFill>
                  <a:srgbClr val="66FFFF"/>
                </a:solidFill>
              </a:rPr>
              <a:t>S. L. Mandell </a:t>
            </a:r>
            <a:r>
              <a:rPr lang="sk-SK" sz="1600"/>
              <a:t>chápe páchateľa počítačovej kriminality ako: „Obvyklé vnímanie úspešného počítačového zločinca zaujímavé a trochu znepokojujúce. Väčšina organizácií by zamestnala takého človeka, na ktorého by sa hodil tento popis. Takíto ľudia sú obvykle mladí a ambiciózni a majú veľmi dobré vzdelanie. Majú tendenciu byť technicky zdatní a pochádzajú zo všetkých vrstiev zamestnancov, vrátane technikov, programátorov, manažérov a podnikového vedenia“.</a:t>
            </a:r>
          </a:p>
          <a:p>
            <a:pPr algn="just" hangingPunct="0">
              <a:spcBef>
                <a:spcPct val="20000"/>
              </a:spcBef>
              <a:buClr>
                <a:schemeClr val="tx1"/>
              </a:buClr>
              <a:buFont typeface="Wingdings" pitchFamily="2" charset="2"/>
              <a:buNone/>
            </a:pPr>
            <a:r>
              <a:rPr lang="sk-SK" sz="1600"/>
              <a:t>Oproti vyššie uvedeným popisom páchateľa sa všeobecne akceptuje, že ďaleko viac páchateľov sa tvorí spomedzi „</a:t>
            </a:r>
            <a:r>
              <a:rPr lang="sk-SK" sz="1600">
                <a:solidFill>
                  <a:srgbClr val="FFFF00"/>
                </a:solidFill>
              </a:rPr>
              <a:t>bežných ľudí</a:t>
            </a:r>
            <a:r>
              <a:rPr lang="sk-SK" sz="1600"/>
              <a:t>“ bez akéhokoľvek špecifického pôvodu alebo znalostí.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bdĺžnik 4"/>
          <p:cNvSpPr>
            <a:spLocks noChangeArrowheads="1"/>
          </p:cNvSpPr>
          <p:nvPr/>
        </p:nvSpPr>
        <p:spPr bwMode="auto">
          <a:xfrm>
            <a:off x="285750" y="285750"/>
            <a:ext cx="8715375" cy="8366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TYPYCKÉ ČRTY  OSOBNOSTI</a:t>
            </a:r>
          </a:p>
          <a:p>
            <a:pPr algn="ctr">
              <a:spcBef>
                <a:spcPct val="20000"/>
              </a:spcBef>
              <a:buClr>
                <a:schemeClr val="tx1"/>
              </a:buClr>
              <a:buFont typeface="Wingdings" pitchFamily="2" charset="2"/>
              <a:buNone/>
            </a:pPr>
            <a:r>
              <a:rPr lang="sk-SK">
                <a:solidFill>
                  <a:srgbClr val="FFFF00"/>
                </a:solidFill>
              </a:rPr>
              <a:t>PÁCHATEĽA A ICH KLASIFIKÁCIA</a:t>
            </a:r>
          </a:p>
        </p:txBody>
      </p:sp>
      <p:sp>
        <p:nvSpPr>
          <p:cNvPr id="6" name="Obdĺžnik 5"/>
          <p:cNvSpPr/>
          <p:nvPr/>
        </p:nvSpPr>
        <p:spPr>
          <a:xfrm>
            <a:off x="142875" y="1143000"/>
            <a:ext cx="8715375" cy="6308725"/>
          </a:xfrm>
          <a:prstGeom prst="rect">
            <a:avLst/>
          </a:prstGeom>
        </p:spPr>
        <p:txBody>
          <a:bodyPr>
            <a:spAutoFit/>
          </a:bodyPr>
          <a:lstStyle/>
          <a:p>
            <a:pPr algn="just" hangingPunct="0">
              <a:spcBef>
                <a:spcPct val="20000"/>
              </a:spcBef>
              <a:buClr>
                <a:schemeClr val="tx1"/>
              </a:buClr>
              <a:buFont typeface="Wingdings" pitchFamily="2" charset="2"/>
              <a:buNone/>
              <a:defRPr/>
            </a:pPr>
            <a:r>
              <a:rPr lang="sk-SK" sz="1600" dirty="0"/>
              <a:t>Ucelenú charakteristiku sformuloval autor  </a:t>
            </a:r>
            <a:r>
              <a:rPr lang="sk-SK" sz="1600" dirty="0">
                <a:solidFill>
                  <a:srgbClr val="66FFFF"/>
                </a:solidFill>
              </a:rPr>
              <a:t>A. Bequai </a:t>
            </a:r>
            <a:r>
              <a:rPr lang="sk-SK" sz="1600" dirty="0"/>
              <a:t> ktorý popisuje typického páchateľa počítačovej kriminality nasledovne: </a:t>
            </a:r>
          </a:p>
          <a:p>
            <a:pPr hangingPunct="0">
              <a:spcBef>
                <a:spcPct val="20000"/>
              </a:spcBef>
              <a:buClr>
                <a:schemeClr val="tx1"/>
              </a:buClr>
              <a:buFont typeface="Wingdings" pitchFamily="2" charset="2"/>
              <a:buNone/>
              <a:defRPr/>
            </a:pPr>
            <a:endParaRPr lang="sk-SK" sz="1600" dirty="0"/>
          </a:p>
          <a:p>
            <a:pPr marL="342900" indent="-342900">
              <a:spcBef>
                <a:spcPct val="20000"/>
              </a:spcBef>
              <a:buClr>
                <a:schemeClr val="tx1"/>
              </a:buClr>
              <a:buFont typeface="+mj-lt"/>
              <a:buAutoNum type="arabicPeriod"/>
              <a:defRPr/>
            </a:pPr>
            <a:r>
              <a:rPr lang="sk-SK" sz="1600" dirty="0"/>
              <a:t>obvykle je to muž, hoci v rastúcej miere sa vyskytujú i ženy, </a:t>
            </a:r>
          </a:p>
          <a:p>
            <a:pPr marL="342900" indent="-342900">
              <a:spcBef>
                <a:spcPct val="20000"/>
              </a:spcBef>
              <a:buClr>
                <a:schemeClr val="tx1"/>
              </a:buClr>
              <a:buFont typeface="+mj-lt"/>
              <a:buAutoNum type="arabicPeriod"/>
              <a:defRPr/>
            </a:pPr>
            <a:r>
              <a:rPr lang="sk-SK" sz="1600" dirty="0"/>
              <a:t>má 15 – 45 rokov,</a:t>
            </a:r>
          </a:p>
          <a:p>
            <a:pPr marL="342900" indent="-342900">
              <a:spcBef>
                <a:spcPct val="20000"/>
              </a:spcBef>
              <a:buClr>
                <a:schemeClr val="tx1"/>
              </a:buClr>
              <a:buFont typeface="+mj-lt"/>
              <a:buAutoNum type="arabicPeriod"/>
              <a:defRPr/>
            </a:pPr>
            <a:r>
              <a:rPr lang="sk-SK" sz="1600" dirty="0"/>
              <a:t>ide o osobu s rozličnými druhmi vzdelania, od veľmi skúseného technika až po zamestnanca s malými alebo žiadnymi technickými skúsenosťami,</a:t>
            </a:r>
          </a:p>
          <a:p>
            <a:pPr marL="342900" indent="-342900">
              <a:spcBef>
                <a:spcPct val="20000"/>
              </a:spcBef>
              <a:buClr>
                <a:schemeClr val="tx1"/>
              </a:buClr>
              <a:buFont typeface="+mj-lt"/>
              <a:buAutoNum type="arabicPeriod"/>
              <a:defRPr/>
            </a:pPr>
            <a:r>
              <a:rPr lang="sk-SK" sz="1600" dirty="0"/>
              <a:t>obvykle sa nikdy predtým nedostal do kontaktu s orgánmi činnými v trestnom konaní,</a:t>
            </a:r>
          </a:p>
          <a:p>
            <a:pPr marL="342900" indent="-342900">
              <a:spcBef>
                <a:spcPct val="20000"/>
              </a:spcBef>
              <a:buClr>
                <a:schemeClr val="tx1"/>
              </a:buClr>
              <a:buFont typeface="+mj-lt"/>
              <a:buAutoNum type="arabicPeriod"/>
              <a:defRPr/>
            </a:pPr>
            <a:r>
              <a:rPr lang="sk-SK" sz="1600" dirty="0"/>
              <a:t>zameriava sa buď na štátny alebo súkromný sektor,</a:t>
            </a:r>
          </a:p>
          <a:p>
            <a:pPr marL="342900" indent="-342900">
              <a:spcBef>
                <a:spcPct val="20000"/>
              </a:spcBef>
              <a:buClr>
                <a:schemeClr val="tx1"/>
              </a:buClr>
              <a:buFont typeface="+mj-lt"/>
              <a:buAutoNum type="arabicPeriod"/>
              <a:defRPr/>
            </a:pPr>
            <a:r>
              <a:rPr lang="sk-SK" sz="1600" dirty="0"/>
              <a:t>je inteligentný, motivovaný a pripravený akceptovať „výzvu“ techniky,</a:t>
            </a:r>
          </a:p>
          <a:p>
            <a:pPr marL="342900" indent="-342900">
              <a:spcBef>
                <a:spcPct val="20000"/>
              </a:spcBef>
              <a:buClr>
                <a:schemeClr val="tx1"/>
              </a:buClr>
              <a:buFont typeface="+mj-lt"/>
              <a:buAutoNum type="arabicPeriod"/>
              <a:defRPr/>
            </a:pPr>
            <a:r>
              <a:rPr lang="sk-SK" sz="1600" dirty="0"/>
              <a:t>má obavy z odhalenia, zosmiešnenia a straty postavenia,</a:t>
            </a:r>
          </a:p>
          <a:p>
            <a:pPr marL="342900" indent="-342900">
              <a:spcBef>
                <a:spcPct val="20000"/>
              </a:spcBef>
              <a:buClr>
                <a:schemeClr val="tx1"/>
              </a:buClr>
              <a:buFont typeface="+mj-lt"/>
              <a:buAutoNum type="arabicPeriod"/>
              <a:defRPr/>
            </a:pPr>
            <a:r>
              <a:rPr lang="sk-SK" sz="1600" dirty="0"/>
              <a:t>vo väčšine prípadov pácha trestnú činnosť sám, ale vyskytuje sa i spolupáchateľstvo dvoch alebo viacerých páchateľov,</a:t>
            </a:r>
          </a:p>
          <a:p>
            <a:pPr marL="342900" indent="-342900">
              <a:spcBef>
                <a:spcPct val="20000"/>
              </a:spcBef>
              <a:buClr>
                <a:schemeClr val="tx1"/>
              </a:buClr>
              <a:buFont typeface="+mj-lt"/>
              <a:buAutoNum type="arabicPeriod"/>
              <a:defRPr/>
            </a:pPr>
            <a:r>
              <a:rPr lang="sk-SK" sz="1600" dirty="0"/>
              <a:t>len málo sa odchyľuje od noriem akceptovaných spoločnosťou,</a:t>
            </a:r>
          </a:p>
          <a:p>
            <a:pPr marL="342900" indent="-342900">
              <a:spcBef>
                <a:spcPct val="20000"/>
              </a:spcBef>
              <a:buClr>
                <a:schemeClr val="tx1"/>
              </a:buClr>
              <a:buFont typeface="+mj-lt"/>
              <a:buAutoNum type="arabicPeriod"/>
              <a:defRPr/>
            </a:pPr>
            <a:r>
              <a:rPr lang="sk-SK" sz="1600" dirty="0"/>
              <a:t>v organizácii má postavenie, dôveru a ľahký prístup k počítačovým systémom,</a:t>
            </a:r>
          </a:p>
          <a:p>
            <a:pPr marL="342900" indent="-342900">
              <a:spcBef>
                <a:spcPct val="20000"/>
              </a:spcBef>
              <a:buClr>
                <a:schemeClr val="tx1"/>
              </a:buClr>
              <a:buFont typeface="+mj-lt"/>
              <a:buAutoNum type="arabicPeriod"/>
              <a:defRPr/>
            </a:pPr>
            <a:r>
              <a:rPr lang="sk-SK" sz="1600" dirty="0"/>
              <a:t>má sa na pozore, prvý prichádza a posledný odchádza, dovolenku si berie len zriedka alebo vôbec nikdy,</a:t>
            </a:r>
          </a:p>
          <a:p>
            <a:pPr marL="342900" indent="-342900">
              <a:spcBef>
                <a:spcPct val="20000"/>
              </a:spcBef>
              <a:buClr>
                <a:schemeClr val="tx1"/>
              </a:buClr>
              <a:buFont typeface="+mj-lt"/>
              <a:buAutoNum type="arabicPeriod"/>
              <a:defRPr/>
            </a:pPr>
            <a:r>
              <a:rPr lang="sk-SK" sz="1600" dirty="0"/>
              <a:t>svoje delikty si sám pre seba ospravedlňuje tým, že ich vníma len ako „hru“. </a:t>
            </a:r>
          </a:p>
          <a:p>
            <a:pPr hangingPunct="0">
              <a:spcBef>
                <a:spcPct val="20000"/>
              </a:spcBef>
              <a:buClr>
                <a:schemeClr val="tx1"/>
              </a:buClr>
              <a:buFont typeface="Wingdings" pitchFamily="2" charset="2"/>
              <a:buNone/>
              <a:defRPr/>
            </a:pPr>
            <a:endParaRPr lang="sk-SK" sz="1600" dirty="0"/>
          </a:p>
          <a:p>
            <a:pPr hangingPunct="0">
              <a:spcBef>
                <a:spcPct val="20000"/>
              </a:spcBef>
              <a:buClr>
                <a:schemeClr val="tx1"/>
              </a:buClr>
              <a:buFont typeface="Wingdings" pitchFamily="2" charset="2"/>
              <a:buNone/>
              <a:defRPr/>
            </a:pPr>
            <a:r>
              <a:rPr lang="sk-SK" sz="1400" dirty="0">
                <a:solidFill>
                  <a:srgbClr val="FF0000"/>
                </a:solidFill>
              </a:rPr>
              <a:t>Bequai, A., </a:t>
            </a:r>
            <a:r>
              <a:rPr lang="sk-SK" sz="1400" i="1" dirty="0">
                <a:solidFill>
                  <a:srgbClr val="FF0000"/>
                </a:solidFill>
              </a:rPr>
              <a:t>How to Prevent Computer Crime : A Guide for Managers</a:t>
            </a:r>
            <a:r>
              <a:rPr lang="sk-SK" sz="1400" dirty="0">
                <a:solidFill>
                  <a:srgbClr val="FF0000"/>
                </a:solidFill>
              </a:rPr>
              <a:t>, New York : John Wiley &amp; Sons, 1983 </a:t>
            </a:r>
          </a:p>
          <a:p>
            <a:pPr algn="just" hangingPunct="0">
              <a:spcBef>
                <a:spcPct val="20000"/>
              </a:spcBef>
              <a:buClr>
                <a:schemeClr val="tx1"/>
              </a:buClr>
              <a:buFont typeface="Wingdings" pitchFamily="2" charset="2"/>
              <a:buNone/>
              <a:defRPr/>
            </a:pPr>
            <a:endParaRPr lang="sk-SK" sz="1600" dirty="0"/>
          </a:p>
          <a:p>
            <a:pPr marL="342900" indent="-342900" algn="just" hangingPunct="0">
              <a:spcBef>
                <a:spcPct val="20000"/>
              </a:spcBef>
              <a:buClr>
                <a:schemeClr val="tx1"/>
              </a:buClr>
              <a:buFont typeface="Wingdings" pitchFamily="2" charset="2"/>
              <a:buNone/>
              <a:defRPr/>
            </a:pPr>
            <a:endParaRPr lang="sk-SK" sz="16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bdĺžnik 4"/>
          <p:cNvSpPr>
            <a:spLocks noChangeArrowheads="1"/>
          </p:cNvSpPr>
          <p:nvPr/>
        </p:nvSpPr>
        <p:spPr bwMode="auto">
          <a:xfrm>
            <a:off x="285750" y="285750"/>
            <a:ext cx="8715375" cy="4302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MOTÍV  TRESTNÉHO  ČINU</a:t>
            </a:r>
          </a:p>
        </p:txBody>
      </p:sp>
      <p:sp>
        <p:nvSpPr>
          <p:cNvPr id="6" name="Obdĺžnik 5"/>
          <p:cNvSpPr/>
          <p:nvPr/>
        </p:nvSpPr>
        <p:spPr>
          <a:xfrm>
            <a:off x="214313" y="1000125"/>
            <a:ext cx="8715375" cy="5557838"/>
          </a:xfrm>
          <a:prstGeom prst="rect">
            <a:avLst/>
          </a:prstGeom>
        </p:spPr>
        <p:txBody>
          <a:bodyPr>
            <a:spAutoFit/>
          </a:bodyPr>
          <a:lstStyle/>
          <a:p>
            <a:pPr hangingPunct="0">
              <a:spcBef>
                <a:spcPct val="20000"/>
              </a:spcBef>
              <a:buClr>
                <a:schemeClr val="tx1"/>
              </a:buClr>
              <a:buFont typeface="Wingdings" pitchFamily="2" charset="2"/>
              <a:buNone/>
              <a:defRPr/>
            </a:pPr>
            <a:r>
              <a:rPr lang="sk-SK" sz="1600" dirty="0"/>
              <a:t>Motívy trestných činov „bielych golierov“ sú si vo všeobecnosti veľmi podobné. Najdôležitejším z nich je finančný zisk. Túžba po peniazoch môže mať rozličné dôvody: </a:t>
            </a:r>
          </a:p>
          <a:p>
            <a:pPr hangingPunct="0">
              <a:spcBef>
                <a:spcPct val="20000"/>
              </a:spcBef>
              <a:buClr>
                <a:schemeClr val="tx1"/>
              </a:buClr>
              <a:buFont typeface="Wingdings" pitchFamily="2" charset="2"/>
              <a:buNone/>
              <a:defRPr/>
            </a:pPr>
            <a:endParaRPr lang="sk-SK" sz="1600" dirty="0"/>
          </a:p>
          <a:p>
            <a:pPr marL="342900" indent="-342900">
              <a:spcBef>
                <a:spcPct val="20000"/>
              </a:spcBef>
              <a:buClr>
                <a:schemeClr val="tx1"/>
              </a:buClr>
              <a:buFont typeface="+mj-lt"/>
              <a:buAutoNum type="arabicPeriod"/>
              <a:defRPr/>
            </a:pPr>
            <a:r>
              <a:rPr lang="sk-SK" sz="1600" dirty="0">
                <a:solidFill>
                  <a:srgbClr val="66FFFF"/>
                </a:solidFill>
              </a:rPr>
              <a:t>finančné ťažkosti zamestnanca a pokušenie použiť na ich vyriešenie prostriedky zamestnávateľa,</a:t>
            </a:r>
          </a:p>
          <a:p>
            <a:pPr marL="342900" indent="-342900">
              <a:spcBef>
                <a:spcPct val="20000"/>
              </a:spcBef>
              <a:buClr>
                <a:schemeClr val="tx1"/>
              </a:buClr>
              <a:buFont typeface="+mj-lt"/>
              <a:buAutoNum type="arabicPeriod"/>
              <a:defRPr/>
            </a:pPr>
            <a:r>
              <a:rPr lang="sk-SK" sz="1600" dirty="0">
                <a:solidFill>
                  <a:srgbClr val="66FFFF"/>
                </a:solidFill>
              </a:rPr>
              <a:t>snaha o zlepšenie životného štýlu, ktorý si nie je schopný zabezpečiť legitímnym príjmom,</a:t>
            </a:r>
          </a:p>
          <a:p>
            <a:pPr marL="342900" indent="-342900">
              <a:spcBef>
                <a:spcPct val="20000"/>
              </a:spcBef>
              <a:buClr>
                <a:schemeClr val="tx1"/>
              </a:buClr>
              <a:buFont typeface="+mj-lt"/>
              <a:buAutoNum type="arabicPeriod"/>
              <a:defRPr/>
            </a:pPr>
            <a:r>
              <a:rPr lang="sk-SK" sz="1600" dirty="0">
                <a:solidFill>
                  <a:srgbClr val="66FFFF"/>
                </a:solidFill>
              </a:rPr>
              <a:t>nedocenenie práce ktorú zamestnanec odvádza, malá výška platu voči vykonanej práci.</a:t>
            </a:r>
          </a:p>
          <a:p>
            <a:pPr marL="342900" indent="-342900" hangingPunct="0">
              <a:spcBef>
                <a:spcPct val="20000"/>
              </a:spcBef>
              <a:buClr>
                <a:schemeClr val="tx1"/>
              </a:buClr>
              <a:buFont typeface="+mj-lt"/>
              <a:buAutoNum type="arabicPeriod"/>
              <a:defRPr/>
            </a:pPr>
            <a:r>
              <a:rPr lang="sk-SK" sz="1600" dirty="0">
                <a:solidFill>
                  <a:srgbClr val="66FFFF"/>
                </a:solidFill>
              </a:rPr>
              <a:t>Za finančnou motiváciou sa môžu skrývať rôzne osobné problémy :</a:t>
            </a:r>
          </a:p>
          <a:p>
            <a:pPr marL="342900" indent="-342900">
              <a:spcBef>
                <a:spcPct val="20000"/>
              </a:spcBef>
              <a:buClr>
                <a:schemeClr val="tx1"/>
              </a:buClr>
              <a:buFont typeface="+mj-lt"/>
              <a:buAutoNum type="arabicPeriod"/>
              <a:defRPr/>
            </a:pPr>
            <a:r>
              <a:rPr lang="sk-SK" sz="1600" dirty="0">
                <a:solidFill>
                  <a:srgbClr val="66FFFF"/>
                </a:solidFill>
              </a:rPr>
              <a:t>kríza v manželskom alebo sexuálnom živote,</a:t>
            </a:r>
          </a:p>
          <a:p>
            <a:pPr marL="342900" indent="-342900">
              <a:spcBef>
                <a:spcPct val="20000"/>
              </a:spcBef>
              <a:buClr>
                <a:schemeClr val="tx1"/>
              </a:buClr>
              <a:buFont typeface="+mj-lt"/>
              <a:buAutoNum type="arabicPeriod"/>
              <a:defRPr/>
            </a:pPr>
            <a:r>
              <a:rPr lang="sk-SK" sz="1600" dirty="0">
                <a:solidFill>
                  <a:srgbClr val="66FFFF"/>
                </a:solidFill>
              </a:rPr>
              <a:t>hazard, </a:t>
            </a:r>
          </a:p>
          <a:p>
            <a:pPr marL="342900" indent="-342900">
              <a:spcBef>
                <a:spcPct val="20000"/>
              </a:spcBef>
              <a:buClr>
                <a:schemeClr val="tx1"/>
              </a:buClr>
              <a:buFont typeface="+mj-lt"/>
              <a:buAutoNum type="arabicPeriod"/>
              <a:defRPr/>
            </a:pPr>
            <a:r>
              <a:rPr lang="sk-SK" sz="1600" dirty="0">
                <a:solidFill>
                  <a:srgbClr val="66FFFF"/>
                </a:solidFill>
              </a:rPr>
              <a:t>alkoholizmus,</a:t>
            </a:r>
          </a:p>
          <a:p>
            <a:pPr marL="342900" indent="-342900">
              <a:spcBef>
                <a:spcPct val="20000"/>
              </a:spcBef>
              <a:buClr>
                <a:schemeClr val="tx1"/>
              </a:buClr>
              <a:buFont typeface="+mj-lt"/>
              <a:buAutoNum type="arabicPeriod"/>
              <a:defRPr/>
            </a:pPr>
            <a:r>
              <a:rPr lang="sk-SK" sz="1600" dirty="0">
                <a:solidFill>
                  <a:srgbClr val="66FFFF"/>
                </a:solidFill>
              </a:rPr>
              <a:t>drogová závislosť v rodine.</a:t>
            </a:r>
          </a:p>
          <a:p>
            <a:pPr>
              <a:spcBef>
                <a:spcPct val="20000"/>
              </a:spcBef>
              <a:buClr>
                <a:schemeClr val="tx1"/>
              </a:buClr>
              <a:buFont typeface="Wingdings" pitchFamily="2" charset="2"/>
              <a:buNone/>
              <a:defRPr/>
            </a:pPr>
            <a:r>
              <a:rPr lang="sk-SK" sz="1600" dirty="0"/>
              <a:t> </a:t>
            </a:r>
          </a:p>
          <a:p>
            <a:pPr>
              <a:spcBef>
                <a:spcPct val="20000"/>
              </a:spcBef>
              <a:buClr>
                <a:schemeClr val="tx1"/>
              </a:buClr>
              <a:buFont typeface="Wingdings" pitchFamily="2" charset="2"/>
              <a:buNone/>
              <a:defRPr/>
            </a:pPr>
            <a:r>
              <a:rPr lang="sk-SK" sz="1600" dirty="0"/>
              <a:t>Vyskytujú sa však aj ďalšie motívy ako napríklad :</a:t>
            </a:r>
          </a:p>
          <a:p>
            <a:pPr>
              <a:spcBef>
                <a:spcPct val="20000"/>
              </a:spcBef>
              <a:buClr>
                <a:schemeClr val="tx1"/>
              </a:buClr>
              <a:buFont typeface="Wingdings" pitchFamily="2" charset="2"/>
              <a:buNone/>
              <a:defRPr/>
            </a:pPr>
            <a:r>
              <a:rPr lang="sk-SK" sz="1600" dirty="0"/>
              <a:t> </a:t>
            </a:r>
          </a:p>
          <a:p>
            <a:pPr marL="342900" indent="-342900">
              <a:spcBef>
                <a:spcPct val="20000"/>
              </a:spcBef>
              <a:buClr>
                <a:schemeClr val="tx1"/>
              </a:buClr>
              <a:buFont typeface="+mj-lt"/>
              <a:buAutoNum type="arabicPeriod"/>
              <a:defRPr/>
            </a:pPr>
            <a:r>
              <a:rPr lang="sk-SK" sz="1600" dirty="0">
                <a:solidFill>
                  <a:srgbClr val="66FFFF"/>
                </a:solidFill>
              </a:rPr>
              <a:t>nuda,</a:t>
            </a:r>
          </a:p>
          <a:p>
            <a:pPr marL="342900" indent="-342900">
              <a:spcBef>
                <a:spcPct val="20000"/>
              </a:spcBef>
              <a:buClr>
                <a:schemeClr val="tx1"/>
              </a:buClr>
              <a:buFont typeface="+mj-lt"/>
              <a:buAutoNum type="arabicPeriod"/>
              <a:defRPr/>
            </a:pPr>
            <a:r>
              <a:rPr lang="sk-SK" sz="1600" dirty="0">
                <a:solidFill>
                  <a:srgbClr val="66FFFF"/>
                </a:solidFill>
              </a:rPr>
              <a:t>sklamanie,</a:t>
            </a:r>
          </a:p>
          <a:p>
            <a:pPr marL="342900" indent="-342900">
              <a:spcBef>
                <a:spcPct val="20000"/>
              </a:spcBef>
              <a:buClr>
                <a:schemeClr val="tx1"/>
              </a:buClr>
              <a:buFont typeface="+mj-lt"/>
              <a:buAutoNum type="arabicPeriod"/>
              <a:defRPr/>
            </a:pPr>
            <a:r>
              <a:rPr lang="sk-SK" sz="1600" dirty="0">
                <a:solidFill>
                  <a:srgbClr val="66FFFF"/>
                </a:solidFill>
              </a:rPr>
              <a:t>nenávisť,</a:t>
            </a:r>
          </a:p>
          <a:p>
            <a:pPr marL="342900" indent="-342900">
              <a:spcBef>
                <a:spcPct val="20000"/>
              </a:spcBef>
              <a:buClr>
                <a:schemeClr val="tx1"/>
              </a:buClr>
              <a:buFont typeface="+mj-lt"/>
              <a:buAutoNum type="arabicPeriod"/>
              <a:defRPr/>
            </a:pPr>
            <a:r>
              <a:rPr lang="sk-SK" sz="1600" dirty="0">
                <a:solidFill>
                  <a:srgbClr val="66FFFF"/>
                </a:solidFill>
              </a:rPr>
              <a:t>pomsta. </a:t>
            </a:r>
            <a:endParaRPr lang="sk-SK" sz="16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bdĺžnik 4"/>
          <p:cNvSpPr>
            <a:spLocks noChangeArrowheads="1"/>
          </p:cNvSpPr>
          <p:nvPr/>
        </p:nvSpPr>
        <p:spPr bwMode="auto">
          <a:xfrm>
            <a:off x="285750" y="285750"/>
            <a:ext cx="8715375" cy="4302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PÁCHATELIA</a:t>
            </a:r>
          </a:p>
        </p:txBody>
      </p:sp>
      <p:sp>
        <p:nvSpPr>
          <p:cNvPr id="6" name="Obdĺžnik 5"/>
          <p:cNvSpPr/>
          <p:nvPr/>
        </p:nvSpPr>
        <p:spPr>
          <a:xfrm>
            <a:off x="142875" y="1143000"/>
            <a:ext cx="8715375" cy="6592888"/>
          </a:xfrm>
          <a:prstGeom prst="rect">
            <a:avLst/>
          </a:prstGeom>
        </p:spPr>
        <p:txBody>
          <a:bodyPr>
            <a:spAutoFit/>
          </a:bodyPr>
          <a:lstStyle/>
          <a:p>
            <a:pPr algn="just" hangingPunct="0">
              <a:spcBef>
                <a:spcPct val="20000"/>
              </a:spcBef>
              <a:buClr>
                <a:schemeClr val="tx1"/>
              </a:buClr>
              <a:buFont typeface="Wingdings" pitchFamily="2" charset="2"/>
              <a:buNone/>
              <a:defRPr/>
            </a:pPr>
            <a:r>
              <a:rPr lang="sk-SK" sz="1600" dirty="0"/>
              <a:t>Medzi </a:t>
            </a:r>
            <a:r>
              <a:rPr lang="sk-SK" sz="1600" dirty="0">
                <a:solidFill>
                  <a:srgbClr val="66FFFF"/>
                </a:solidFill>
              </a:rPr>
              <a:t>najčastejších páchateľov </a:t>
            </a:r>
            <a:r>
              <a:rPr lang="sk-SK" sz="1600" dirty="0"/>
              <a:t>patria osoby, ktoré prichádzajú do styku so spracovávanými informáciami a s príslušnou výpočtovou technikou. Sú to predovšetkým :</a:t>
            </a:r>
          </a:p>
          <a:p>
            <a:pPr marL="342900" indent="-342900" algn="just">
              <a:spcBef>
                <a:spcPct val="20000"/>
              </a:spcBef>
              <a:buClr>
                <a:schemeClr val="tx1"/>
              </a:buClr>
              <a:buFont typeface="+mj-lt"/>
              <a:buAutoNum type="arabicPeriod"/>
              <a:defRPr/>
            </a:pPr>
            <a:r>
              <a:rPr lang="sk-SK" sz="1600" dirty="0"/>
              <a:t>osoby v príprave dát,</a:t>
            </a:r>
          </a:p>
          <a:p>
            <a:pPr marL="342900" indent="-342900">
              <a:spcBef>
                <a:spcPct val="20000"/>
              </a:spcBef>
              <a:buClr>
                <a:schemeClr val="tx1"/>
              </a:buClr>
              <a:buFont typeface="+mj-lt"/>
              <a:buAutoNum type="arabicPeriod"/>
              <a:defRPr/>
            </a:pPr>
            <a:r>
              <a:rPr lang="sk-SK" sz="1600" dirty="0"/>
              <a:t>osoby v počítačovej (intranet) sieti,</a:t>
            </a:r>
          </a:p>
          <a:p>
            <a:pPr marL="342900" indent="-342900">
              <a:spcBef>
                <a:spcPct val="20000"/>
              </a:spcBef>
              <a:buClr>
                <a:schemeClr val="tx1"/>
              </a:buClr>
              <a:buFont typeface="+mj-lt"/>
              <a:buAutoNum type="arabicPeriod"/>
              <a:defRPr/>
            </a:pPr>
            <a:r>
              <a:rPr lang="sk-SK" sz="1600" dirty="0"/>
              <a:t>programátori,</a:t>
            </a:r>
          </a:p>
          <a:p>
            <a:pPr marL="342900" indent="-342900">
              <a:spcBef>
                <a:spcPct val="20000"/>
              </a:spcBef>
              <a:buClr>
                <a:schemeClr val="tx1"/>
              </a:buClr>
              <a:buFont typeface="+mj-lt"/>
              <a:buAutoNum type="arabicPeriod"/>
              <a:defRPr/>
            </a:pPr>
            <a:r>
              <a:rPr lang="sk-SK" sz="1600" dirty="0"/>
              <a:t>operátori,</a:t>
            </a:r>
          </a:p>
          <a:p>
            <a:pPr marL="342900" indent="-342900">
              <a:spcBef>
                <a:spcPct val="20000"/>
              </a:spcBef>
              <a:buClr>
                <a:schemeClr val="tx1"/>
              </a:buClr>
              <a:buFont typeface="+mj-lt"/>
              <a:buAutoNum type="arabicPeriod"/>
              <a:defRPr/>
            </a:pPr>
            <a:r>
              <a:rPr lang="sk-SK" sz="1600" dirty="0"/>
              <a:t>technický personál výpočtového strediska,</a:t>
            </a:r>
          </a:p>
          <a:p>
            <a:pPr marL="342900" indent="-342900">
              <a:spcBef>
                <a:spcPct val="20000"/>
              </a:spcBef>
              <a:buClr>
                <a:schemeClr val="tx1"/>
              </a:buClr>
              <a:buFont typeface="+mj-lt"/>
              <a:buAutoNum type="arabicPeriod"/>
              <a:defRPr/>
            </a:pPr>
            <a:r>
              <a:rPr lang="sk-SK" sz="1600" dirty="0"/>
              <a:t>zamestnanci dodávateľských firiem.</a:t>
            </a:r>
          </a:p>
          <a:p>
            <a:pPr algn="just" hangingPunct="0">
              <a:spcBef>
                <a:spcPct val="20000"/>
              </a:spcBef>
              <a:buClr>
                <a:schemeClr val="tx1"/>
              </a:buClr>
              <a:buFont typeface="Wingdings" pitchFamily="2" charset="2"/>
              <a:buNone/>
              <a:defRPr/>
            </a:pPr>
            <a:endParaRPr lang="sk-SK" sz="1600" dirty="0"/>
          </a:p>
          <a:p>
            <a:pPr algn="just" hangingPunct="0">
              <a:spcBef>
                <a:spcPct val="20000"/>
              </a:spcBef>
              <a:buClr>
                <a:schemeClr val="tx1"/>
              </a:buClr>
              <a:buFont typeface="Wingdings" pitchFamily="2" charset="2"/>
              <a:buNone/>
              <a:defRPr/>
            </a:pPr>
            <a:r>
              <a:rPr lang="sk-SK" sz="1600" dirty="0"/>
              <a:t>V odbornej literatúre sa často uvádza, že väčšina prípadov počítačovej kriminality nie je vôbec odhalená a v prípade jej identifikácie dochádza často k tomu, že sa stáva </a:t>
            </a:r>
            <a:r>
              <a:rPr lang="sk-SK" sz="1600" dirty="0">
                <a:solidFill>
                  <a:srgbClr val="66FFFF"/>
                </a:solidFill>
              </a:rPr>
              <a:t>internou záležitosťou </a:t>
            </a:r>
            <a:r>
              <a:rPr lang="sk-SK" sz="1600" dirty="0"/>
              <a:t>organizácie. Veľakrát chýbajú aj dôkazné materiály, pretože sa všetko robí prostredníctvom prenosových liniek a chýbajú akékoľvek záznamy. Postihnuté organizácie často ani nevedia, kto trestný čin spáchal, kedy bol tento čin uskutočnený a veľakrát ani nemajú možnosť monitorovať prácu počítačového systému, aby trestný čin zachytili. Firmy sa väčšinou obávajú straty prestíže a dôvery svojich zákazníkov. Snažia sa potom počítačové delikty, ku ktorým došlo </a:t>
            </a:r>
            <a:r>
              <a:rPr lang="sk-SK" sz="1600" dirty="0">
                <a:solidFill>
                  <a:srgbClr val="66FFFF"/>
                </a:solidFill>
              </a:rPr>
              <a:t>nehlásiť a nezverejňovať</a:t>
            </a:r>
            <a:r>
              <a:rPr lang="sk-SK" sz="1600" dirty="0"/>
              <a:t>.</a:t>
            </a:r>
          </a:p>
          <a:p>
            <a:pPr algn="just" hangingPunct="0">
              <a:spcBef>
                <a:spcPct val="20000"/>
              </a:spcBef>
              <a:buClr>
                <a:schemeClr val="tx1"/>
              </a:buClr>
              <a:buFont typeface="Wingdings" pitchFamily="2" charset="2"/>
              <a:buNone/>
              <a:defRPr/>
            </a:pPr>
            <a:r>
              <a:rPr lang="sk-SK" sz="1600" dirty="0"/>
              <a:t>Predstava o tom, že hackera stelesňuje školák, ktorý vo svojom voľnom čase pomocou domáceho počítača a modemu testuje svoju inteligenciu, postupne zastaráva. Dnes patria k hackerom aj starší ľudia, dokonca aj pracovníci vo vedúcich funkciách, ktorí sa snažia rôznymi spôsobmi ospravedlniť svoje v podstate protizákonné správania.</a:t>
            </a:r>
          </a:p>
          <a:p>
            <a:pPr algn="just" hangingPunct="0">
              <a:spcBef>
                <a:spcPct val="20000"/>
              </a:spcBef>
              <a:buClr>
                <a:schemeClr val="tx1"/>
              </a:buClr>
              <a:buFont typeface="Wingdings" pitchFamily="2" charset="2"/>
              <a:buNone/>
              <a:defRPr/>
            </a:pPr>
            <a:endParaRPr lang="sk-SK" sz="1600" dirty="0"/>
          </a:p>
          <a:p>
            <a:pPr algn="just" hangingPunct="0">
              <a:spcBef>
                <a:spcPct val="20000"/>
              </a:spcBef>
              <a:buClr>
                <a:schemeClr val="tx1"/>
              </a:buClr>
              <a:buFont typeface="Wingdings" pitchFamily="2" charset="2"/>
              <a:buNone/>
              <a:defRPr/>
            </a:pPr>
            <a:endParaRPr lang="sk-SK" sz="1600" dirty="0"/>
          </a:p>
          <a:p>
            <a:pPr marL="342900" indent="-342900" algn="just" hangingPunct="0">
              <a:spcBef>
                <a:spcPct val="20000"/>
              </a:spcBef>
              <a:buClr>
                <a:schemeClr val="tx1"/>
              </a:buClr>
              <a:buFont typeface="Wingdings" pitchFamily="2" charset="2"/>
              <a:buNone/>
              <a:defRPr/>
            </a:pPr>
            <a:endParaRPr lang="sk-SK" sz="16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bdĺžnik 4"/>
          <p:cNvSpPr>
            <a:spLocks noChangeArrowheads="1"/>
          </p:cNvSpPr>
          <p:nvPr/>
        </p:nvSpPr>
        <p:spPr bwMode="auto">
          <a:xfrm>
            <a:off x="285750" y="285750"/>
            <a:ext cx="8715375" cy="4302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PÁCHATELIA</a:t>
            </a:r>
          </a:p>
        </p:txBody>
      </p:sp>
      <p:sp>
        <p:nvSpPr>
          <p:cNvPr id="16387" name="Obdĺžnik 5"/>
          <p:cNvSpPr>
            <a:spLocks noChangeArrowheads="1"/>
          </p:cNvSpPr>
          <p:nvPr/>
        </p:nvSpPr>
        <p:spPr bwMode="auto">
          <a:xfrm>
            <a:off x="142875" y="785813"/>
            <a:ext cx="8715375" cy="5557837"/>
          </a:xfrm>
          <a:prstGeom prst="rect">
            <a:avLst/>
          </a:prstGeom>
          <a:noFill/>
          <a:ln w="9525">
            <a:noFill/>
            <a:miter lim="800000"/>
            <a:headEnd/>
            <a:tailEnd/>
          </a:ln>
        </p:spPr>
        <p:txBody>
          <a:bodyPr>
            <a:spAutoFit/>
          </a:bodyPr>
          <a:lstStyle/>
          <a:p>
            <a:pPr algn="just" hangingPunct="0">
              <a:spcBef>
                <a:spcPct val="20000"/>
              </a:spcBef>
              <a:buClr>
                <a:schemeClr val="tx1"/>
              </a:buClr>
              <a:buFont typeface="Wingdings" pitchFamily="2" charset="2"/>
              <a:buNone/>
            </a:pPr>
            <a:r>
              <a:rPr lang="sk-SK" sz="1600"/>
              <a:t>Dnes má verejnosť tendenciu za hackerov označovať všetkých tých, ktorí neoprávnene prenikajú do cudzích počítačových systémov a sietí. Samotní </a:t>
            </a:r>
            <a:r>
              <a:rPr lang="sk-SK" sz="1600">
                <a:solidFill>
                  <a:srgbClr val="66FFFF"/>
                </a:solidFill>
              </a:rPr>
              <a:t>hackeri</a:t>
            </a:r>
            <a:r>
              <a:rPr lang="sk-SK" sz="1600"/>
              <a:t> tento fakt priznávajú, zdôrazňujú však, že do systémov prenikajú len zo zvedavosti a nie s cieľom škodiť a tí, ktorí škodiť chcú, si vraj nezaslúžia meno hacker, ale cracker. Samozrejme je plno ďalších vysvetlení a interpretácii pojmov hacker, cracker a ich vzťahu. Niektorí hackeri sú začínajúcimi programátormi, ktorí sa len snažia dokázať, že vedia nabúrať ten či onen systém. Ale aj pokročilí hackeri, ktorí nemajú zlomyseľné zámery, by sa dali nazvať white-hack hackeri (hacker, ktorého zámery nie sú zlomyseľné).</a:t>
            </a:r>
          </a:p>
          <a:p>
            <a:pPr algn="just" hangingPunct="0">
              <a:spcBef>
                <a:spcPct val="20000"/>
              </a:spcBef>
              <a:buClr>
                <a:schemeClr val="tx1"/>
              </a:buClr>
              <a:buFont typeface="Wingdings" pitchFamily="2" charset="2"/>
              <a:buNone/>
            </a:pPr>
            <a:endParaRPr lang="sk-SK" sz="1600"/>
          </a:p>
          <a:p>
            <a:pPr algn="just" hangingPunct="0">
              <a:spcBef>
                <a:spcPct val="20000"/>
              </a:spcBef>
              <a:buClr>
                <a:schemeClr val="tx1"/>
              </a:buClr>
              <a:buFont typeface="Wingdings" pitchFamily="2" charset="2"/>
              <a:buNone/>
            </a:pPr>
            <a:r>
              <a:rPr lang="sk-SK" sz="1600"/>
              <a:t>Pre hackerov je vniknutie do počítačového systému len akousi hrou, poprípade intelektuálnou výzvou. Ich cieľom je iba naviazať spojenie a ilegálne vniknúť do niektorej počítačovej siete, ktoré už dnes obopínajú celý svet. Podľa niektorých odborníkov sú to individualisti, ktorí si osobitným spôsobom preverujú svoje matematické schopnosti a nie sú príliš nebezpeční. Snažia sa preniknúť do cudzích počítačových systémov pomocou osobných počítačov bez toho, aby napichnuté systémy zneužili na vlastné obohatenie.</a:t>
            </a:r>
          </a:p>
          <a:p>
            <a:pPr algn="just" hangingPunct="0">
              <a:spcBef>
                <a:spcPct val="20000"/>
              </a:spcBef>
              <a:buClr>
                <a:schemeClr val="tx1"/>
              </a:buClr>
              <a:buFont typeface="Wingdings" pitchFamily="2" charset="2"/>
              <a:buNone/>
            </a:pPr>
            <a:endParaRPr lang="sk-SK" sz="1600"/>
          </a:p>
          <a:p>
            <a:pPr algn="just" hangingPunct="0">
              <a:spcBef>
                <a:spcPct val="20000"/>
              </a:spcBef>
              <a:buClr>
                <a:schemeClr val="tx1"/>
              </a:buClr>
              <a:buFont typeface="Wingdings" pitchFamily="2" charset="2"/>
              <a:buNone/>
            </a:pPr>
            <a:r>
              <a:rPr lang="sk-SK" sz="1600"/>
              <a:t>Je treba uznať, že hackeri aj napriek svojej zdanlivej neškodnosti vnikajú nezákonným spôsobom do informačných bánk a môžu celkom ovládnuť vybraný informačný systém. Najviac podrývajú autoritu organizácií využívajúcich výpočtovú techniku a firiem zaoberajúcich sa ochranou informačných a počítačových systémov.</a:t>
            </a:r>
          </a:p>
          <a:p>
            <a:pPr algn="just" hangingPunct="0">
              <a:spcBef>
                <a:spcPct val="20000"/>
              </a:spcBef>
              <a:buClr>
                <a:schemeClr val="tx1"/>
              </a:buClr>
              <a:buFont typeface="Wingdings" pitchFamily="2" charset="2"/>
              <a:buNone/>
            </a:pPr>
            <a:endParaRPr lang="sk-SK" sz="1600"/>
          </a:p>
          <a:p>
            <a:pPr algn="just" hangingPunct="0">
              <a:spcBef>
                <a:spcPct val="20000"/>
              </a:spcBef>
              <a:buClr>
                <a:schemeClr val="tx1"/>
              </a:buClr>
              <a:buFont typeface="Wingdings" pitchFamily="2" charset="2"/>
              <a:buNone/>
            </a:pPr>
            <a:endParaRPr lang="sk-SK" sz="160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bdĺžnik 4"/>
          <p:cNvSpPr>
            <a:spLocks noChangeArrowheads="1"/>
          </p:cNvSpPr>
          <p:nvPr/>
        </p:nvSpPr>
        <p:spPr bwMode="auto">
          <a:xfrm>
            <a:off x="285750" y="285750"/>
            <a:ext cx="8715375" cy="4302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PÁCHATELIA</a:t>
            </a:r>
          </a:p>
        </p:txBody>
      </p:sp>
      <p:sp>
        <p:nvSpPr>
          <p:cNvPr id="6" name="Obdĺžnik 5"/>
          <p:cNvSpPr/>
          <p:nvPr/>
        </p:nvSpPr>
        <p:spPr>
          <a:xfrm>
            <a:off x="142875" y="785813"/>
            <a:ext cx="8715375" cy="6642100"/>
          </a:xfrm>
          <a:prstGeom prst="rect">
            <a:avLst/>
          </a:prstGeom>
        </p:spPr>
        <p:txBody>
          <a:bodyPr>
            <a:spAutoFit/>
          </a:bodyPr>
          <a:lstStyle/>
          <a:p>
            <a:pPr algn="just" hangingPunct="0">
              <a:spcBef>
                <a:spcPct val="20000"/>
              </a:spcBef>
              <a:buClr>
                <a:schemeClr val="tx1"/>
              </a:buClr>
              <a:buFont typeface="Wingdings" pitchFamily="2" charset="2"/>
              <a:buNone/>
              <a:defRPr/>
            </a:pPr>
            <a:r>
              <a:rPr lang="sk-SK" sz="1600" dirty="0"/>
              <a:t>Druhú skupinu ľudí pokúšajúcu sa preniknúť do počítačových sietí, ktorí sa volajú </a:t>
            </a:r>
            <a:r>
              <a:rPr lang="sk-SK" sz="1600" dirty="0">
                <a:solidFill>
                  <a:srgbClr val="66FFFF"/>
                </a:solidFill>
              </a:rPr>
              <a:t>crackeri</a:t>
            </a:r>
            <a:r>
              <a:rPr lang="sk-SK" sz="1600" dirty="0"/>
              <a:t>, už nie je možné považovať za takmer neškodných. Sú to páchatelia trestných činov, ktorí svoje schopnosti zneužívajú na nelegálne získavanie informácií, ovládanie bankových kont, ničenie počítačových programov a podobne. </a:t>
            </a:r>
          </a:p>
          <a:p>
            <a:pPr algn="just">
              <a:spcBef>
                <a:spcPct val="20000"/>
              </a:spcBef>
              <a:buClr>
                <a:schemeClr val="tx1"/>
              </a:buClr>
              <a:buFont typeface="Wingdings" pitchFamily="2" charset="2"/>
              <a:buNone/>
              <a:defRPr/>
            </a:pPr>
            <a:r>
              <a:rPr lang="sk-SK" sz="1600" dirty="0"/>
              <a:t>Crackermi sa najčastejšie označujú ľudia, ktorí sa snažia z programov odstraňovať ochrany, aby ich bolo možné bez poplatkov (čiže nelegálne) šíriť a používať. Často sú podceňovaní, a to býva tá najväčšia chyba, akej sa môže tvorca ochrany dopustiť. Väčšinou ide o veľmi šikovných ľudí, ktorí dokážu niekedy i niekoľko dní a v krajných prípadoch i niekoľko týždňov pracovať na odstránení ochrany z programu. Všetko záleží na motivácii crackera. Prekvapujúce je, že väčšinou nejde o finančnú motiváciu, ale skôr o nejakú súťaž. Cracker, ktorý dokáže prvý odstrániť nejakú novú a veľmi komplikovanú ochranu, sa stáva v ich komunite  vysoko uznávaným a rešpektovaným. Niekedy sa však uvádza, že cracker je vlastne black-hat hacker (hacker ktorého záujmy sú zlomyseľné)</a:t>
            </a:r>
          </a:p>
          <a:p>
            <a:pPr algn="just">
              <a:spcBef>
                <a:spcPct val="20000"/>
              </a:spcBef>
              <a:buClr>
                <a:schemeClr val="tx1"/>
              </a:buClr>
              <a:buFont typeface="Wingdings" pitchFamily="2" charset="2"/>
              <a:buNone/>
              <a:defRPr/>
            </a:pPr>
            <a:endParaRPr lang="sk-SK" sz="1600" cap="all" dirty="0">
              <a:solidFill>
                <a:srgbClr val="FFFF00"/>
              </a:solidFill>
            </a:endParaRPr>
          </a:p>
          <a:p>
            <a:pPr algn="just">
              <a:spcBef>
                <a:spcPct val="20000"/>
              </a:spcBef>
              <a:buClr>
                <a:schemeClr val="tx1"/>
              </a:buClr>
              <a:buFont typeface="Wingdings" pitchFamily="2" charset="2"/>
              <a:buNone/>
              <a:defRPr/>
            </a:pPr>
            <a:r>
              <a:rPr lang="sk-SK" sz="1600" cap="all" dirty="0">
                <a:solidFill>
                  <a:srgbClr val="FFFF00"/>
                </a:solidFill>
              </a:rPr>
              <a:t>Crackerov  nesmieme  podceniť   -   </a:t>
            </a:r>
            <a:r>
              <a:rPr lang="sk-SK" sz="1600" dirty="0"/>
              <a:t>práca programátora  – testovanie – bezpečnosť </a:t>
            </a:r>
          </a:p>
          <a:p>
            <a:pPr algn="just">
              <a:spcBef>
                <a:spcPct val="20000"/>
              </a:spcBef>
              <a:buClr>
                <a:schemeClr val="tx1"/>
              </a:buClr>
              <a:buFont typeface="Wingdings" pitchFamily="2" charset="2"/>
              <a:buNone/>
              <a:defRPr/>
            </a:pPr>
            <a:endParaRPr lang="sk-SK" sz="1600" dirty="0"/>
          </a:p>
          <a:p>
            <a:pPr algn="just">
              <a:spcBef>
                <a:spcPct val="20000"/>
              </a:spcBef>
              <a:buClr>
                <a:schemeClr val="tx1"/>
              </a:buClr>
              <a:buFont typeface="Wingdings" pitchFamily="2" charset="2"/>
              <a:buNone/>
              <a:defRPr/>
            </a:pPr>
            <a:r>
              <a:rPr lang="sk-SK" sz="1600" dirty="0"/>
              <a:t>Laická verejnosť, každého crackera okamžite odsudzuje ako kriminálnika. Realita je väčšinou úplne odlišná. Presne tak, ako existujú dobrí a zlí ľudia, tak existujú aj </a:t>
            </a:r>
            <a:r>
              <a:rPr lang="sk-SK" sz="1600" dirty="0">
                <a:solidFill>
                  <a:srgbClr val="66FFFF"/>
                </a:solidFill>
              </a:rPr>
              <a:t>dobrí aj zlí crackeri</a:t>
            </a:r>
            <a:r>
              <a:rPr lang="sk-SK" sz="1600" dirty="0"/>
              <a:t>. Zatiaľ, čo sa jedni snažia iba čo najviac naučiť, získať veľa skúseností, podávať ich ďalej a pomáhať softvérovým vývojárom v snahe ochrániť softvér pred craknutím tým, že ukážu na slabé miesta ochrán, druhí robia pravý opak. Crackujú a nelegálne šíria softvér.</a:t>
            </a:r>
          </a:p>
          <a:p>
            <a:pPr algn="just">
              <a:spcBef>
                <a:spcPct val="20000"/>
              </a:spcBef>
              <a:buClr>
                <a:schemeClr val="tx1"/>
              </a:buClr>
              <a:buFont typeface="Wingdings" pitchFamily="2" charset="2"/>
              <a:buNone/>
              <a:defRPr/>
            </a:pPr>
            <a:endParaRPr lang="sk-SK" sz="1600" dirty="0"/>
          </a:p>
          <a:p>
            <a:pPr algn="just">
              <a:spcBef>
                <a:spcPct val="20000"/>
              </a:spcBef>
              <a:buClr>
                <a:schemeClr val="tx1"/>
              </a:buClr>
              <a:buFont typeface="Wingdings" pitchFamily="2" charset="2"/>
              <a:buNone/>
              <a:defRPr/>
            </a:pPr>
            <a:endParaRPr lang="sk-SK" sz="1600" dirty="0"/>
          </a:p>
          <a:p>
            <a:pPr algn="just">
              <a:spcBef>
                <a:spcPct val="20000"/>
              </a:spcBef>
              <a:buClr>
                <a:schemeClr val="tx1"/>
              </a:buClr>
              <a:buFont typeface="Wingdings" pitchFamily="2" charset="2"/>
              <a:buNone/>
              <a:defRPr/>
            </a:pPr>
            <a:endParaRPr lang="sk-SK" sz="1600" cap="all" dirty="0">
              <a:solidFill>
                <a:srgbClr val="FFFF00"/>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bdĺžnik 4"/>
          <p:cNvSpPr>
            <a:spLocks noChangeArrowheads="1"/>
          </p:cNvSpPr>
          <p:nvPr/>
        </p:nvSpPr>
        <p:spPr bwMode="auto">
          <a:xfrm>
            <a:off x="285750" y="285750"/>
            <a:ext cx="8715375" cy="4302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PÁCHATELIA</a:t>
            </a:r>
          </a:p>
        </p:txBody>
      </p:sp>
      <p:sp>
        <p:nvSpPr>
          <p:cNvPr id="6" name="Obdĺžnik 5"/>
          <p:cNvSpPr/>
          <p:nvPr/>
        </p:nvSpPr>
        <p:spPr>
          <a:xfrm>
            <a:off x="142875" y="785813"/>
            <a:ext cx="8715375" cy="4573587"/>
          </a:xfrm>
          <a:prstGeom prst="rect">
            <a:avLst/>
          </a:prstGeom>
        </p:spPr>
        <p:txBody>
          <a:bodyPr>
            <a:spAutoFit/>
          </a:bodyPr>
          <a:lstStyle/>
          <a:p>
            <a:pPr algn="just" hangingPunct="0">
              <a:spcBef>
                <a:spcPct val="20000"/>
              </a:spcBef>
              <a:buClr>
                <a:schemeClr val="tx1"/>
              </a:buClr>
              <a:buFont typeface="Wingdings" pitchFamily="2" charset="2"/>
              <a:buNone/>
              <a:defRPr/>
            </a:pPr>
            <a:r>
              <a:rPr lang="sk-SK" sz="1600" dirty="0"/>
              <a:t>Hackeri a crackeri sa organizujú do skupín, v ktorých si navzájom odovzdávajú svoje vedomosti. Najčastejšie zhromažďujú poznatky o heslách a štruktúrach rôznych počítačových systémoch. Môžeme sa s nimi stretnúť na výstavách u firemných počítačoch, kde sa snažia odpozorovať alebo vyskúšať heslá používané na prenos dát. </a:t>
            </a:r>
          </a:p>
          <a:p>
            <a:pPr algn="just" hangingPunct="0">
              <a:spcBef>
                <a:spcPct val="20000"/>
              </a:spcBef>
              <a:buClr>
                <a:schemeClr val="tx1"/>
              </a:buClr>
              <a:buFont typeface="Wingdings" pitchFamily="2" charset="2"/>
              <a:buNone/>
              <a:defRPr/>
            </a:pPr>
            <a:endParaRPr lang="sk-SK" sz="1600" dirty="0"/>
          </a:p>
          <a:p>
            <a:pPr algn="just" hangingPunct="0">
              <a:spcBef>
                <a:spcPct val="20000"/>
              </a:spcBef>
              <a:buClr>
                <a:schemeClr val="tx1"/>
              </a:buClr>
              <a:buFont typeface="Wingdings" pitchFamily="2" charset="2"/>
              <a:buNone/>
              <a:defRPr/>
            </a:pPr>
            <a:r>
              <a:rPr lang="sk-SK" sz="1600" dirty="0"/>
              <a:t>K vybaveniu týchto ľudí zvyčajne patrí programovateľný modem, ktorý sa dá naprogramovať na rôzne druhy prevádzky a prenosové rýchlosti, a ktorý automaticky volí dané číslo, pokiaľ nie je voľné. Vlastný „hacking“ prebieha v neskorých nočných hodinách, keď je na telefónnej linke a v danej sieti pokoj, takže je možné nerušene skúšať a vyhľadávať správne bezpečnostné heslá, ktoré bránia neoprávnenému prístupu k informácií. </a:t>
            </a:r>
          </a:p>
          <a:p>
            <a:pPr algn="just" hangingPunct="0">
              <a:spcBef>
                <a:spcPct val="20000"/>
              </a:spcBef>
              <a:buClr>
                <a:schemeClr val="tx1"/>
              </a:buClr>
              <a:buFont typeface="Wingdings" pitchFamily="2" charset="2"/>
              <a:buNone/>
              <a:defRPr/>
            </a:pPr>
            <a:endParaRPr lang="sk-SK" sz="1600" dirty="0"/>
          </a:p>
          <a:p>
            <a:pPr algn="just" hangingPunct="0">
              <a:spcBef>
                <a:spcPct val="20000"/>
              </a:spcBef>
              <a:buClr>
                <a:schemeClr val="tx1"/>
              </a:buClr>
              <a:buFont typeface="Wingdings" pitchFamily="2" charset="2"/>
              <a:buNone/>
              <a:defRPr/>
            </a:pPr>
            <a:r>
              <a:rPr lang="sk-SK" sz="1600" dirty="0"/>
              <a:t>Ilegálne získané heslá sú poznačené v špeciálnych tabuľkách, s ktorými sa medzi hackermi obchoduje, ako s cenným tovarom. Tieto heslá sa dajú nájsť tiež v tajne vydávaných materiáloch, ktoré uvádzajú aj metódy, ako sa dá k týmto heslám dopracovať. Vo voľnom predaji niektorých krajín sa dajú kúpiť aj  </a:t>
            </a:r>
            <a:r>
              <a:rPr lang="sk-SK" sz="1600" dirty="0">
                <a:solidFill>
                  <a:srgbClr val="66FFFF"/>
                </a:solidFill>
              </a:rPr>
              <a:t>príručky pre hackerov</a:t>
            </a:r>
            <a:r>
              <a:rPr lang="sk-SK" sz="1600" dirty="0"/>
              <a:t>. </a:t>
            </a:r>
          </a:p>
          <a:p>
            <a:pPr hangingPunct="0">
              <a:spcBef>
                <a:spcPct val="20000"/>
              </a:spcBef>
              <a:buClr>
                <a:schemeClr val="tx1"/>
              </a:buClr>
              <a:buFont typeface="Wingdings" pitchFamily="2" charset="2"/>
              <a:buNone/>
              <a:defRPr/>
            </a:pPr>
            <a:r>
              <a:rPr lang="sk-SK" sz="1600" dirty="0"/>
              <a:t> </a:t>
            </a:r>
          </a:p>
          <a:p>
            <a:pPr algn="just">
              <a:spcBef>
                <a:spcPct val="20000"/>
              </a:spcBef>
              <a:buClr>
                <a:schemeClr val="tx1"/>
              </a:buClr>
              <a:buFont typeface="Wingdings" pitchFamily="2" charset="2"/>
              <a:buNone/>
              <a:defRPr/>
            </a:pPr>
            <a:endParaRPr lang="sk-SK" sz="1600" cap="all" dirty="0">
              <a:solidFill>
                <a:srgbClr val="FFFF00"/>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bdĺžnik 4"/>
          <p:cNvSpPr>
            <a:spLocks noChangeArrowheads="1"/>
          </p:cNvSpPr>
          <p:nvPr/>
        </p:nvSpPr>
        <p:spPr bwMode="auto">
          <a:xfrm>
            <a:off x="285750" y="285750"/>
            <a:ext cx="8715375" cy="4302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Príručka pre hackerov</a:t>
            </a:r>
          </a:p>
        </p:txBody>
      </p:sp>
      <p:pic>
        <p:nvPicPr>
          <p:cNvPr id="19459" name="Picture 2"/>
          <p:cNvPicPr>
            <a:picLocks noChangeAspect="1" noChangeArrowheads="1"/>
          </p:cNvPicPr>
          <p:nvPr/>
        </p:nvPicPr>
        <p:blipFill>
          <a:blip r:embed="rId3"/>
          <a:srcRect/>
          <a:stretch>
            <a:fillRect/>
          </a:stretch>
        </p:blipFill>
        <p:spPr bwMode="auto">
          <a:xfrm>
            <a:off x="42863" y="714375"/>
            <a:ext cx="9058275" cy="59293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bdĺžnik 4"/>
          <p:cNvSpPr>
            <a:spLocks noChangeArrowheads="1"/>
          </p:cNvSpPr>
          <p:nvPr/>
        </p:nvSpPr>
        <p:spPr bwMode="auto">
          <a:xfrm>
            <a:off x="285750" y="285750"/>
            <a:ext cx="8715375" cy="4302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Príručka pre hackerov</a:t>
            </a:r>
          </a:p>
        </p:txBody>
      </p:sp>
      <p:pic>
        <p:nvPicPr>
          <p:cNvPr id="20483" name="Picture 2"/>
          <p:cNvPicPr>
            <a:picLocks noChangeAspect="1" noChangeArrowheads="1"/>
          </p:cNvPicPr>
          <p:nvPr/>
        </p:nvPicPr>
        <p:blipFill>
          <a:blip r:embed="rId3"/>
          <a:srcRect/>
          <a:stretch>
            <a:fillRect/>
          </a:stretch>
        </p:blipFill>
        <p:spPr bwMode="auto">
          <a:xfrm>
            <a:off x="285750" y="738188"/>
            <a:ext cx="8715375" cy="59055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bdĺžnik 4"/>
          <p:cNvSpPr>
            <a:spLocks noChangeArrowheads="1"/>
          </p:cNvSpPr>
          <p:nvPr/>
        </p:nvSpPr>
        <p:spPr bwMode="auto">
          <a:xfrm>
            <a:off x="285750" y="285750"/>
            <a:ext cx="8715375" cy="4302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PÁCHATELIA</a:t>
            </a:r>
          </a:p>
        </p:txBody>
      </p:sp>
      <p:sp>
        <p:nvSpPr>
          <p:cNvPr id="6" name="Obdĺžnik 5"/>
          <p:cNvSpPr/>
          <p:nvPr/>
        </p:nvSpPr>
        <p:spPr>
          <a:xfrm>
            <a:off x="142875" y="785813"/>
            <a:ext cx="8715375" cy="5705475"/>
          </a:xfrm>
          <a:prstGeom prst="rect">
            <a:avLst/>
          </a:prstGeom>
        </p:spPr>
        <p:txBody>
          <a:bodyPr>
            <a:spAutoFit/>
          </a:bodyPr>
          <a:lstStyle/>
          <a:p>
            <a:pPr algn="ctr">
              <a:spcBef>
                <a:spcPct val="20000"/>
              </a:spcBef>
              <a:buClr>
                <a:schemeClr val="tx1"/>
              </a:buClr>
              <a:buFont typeface="Wingdings" pitchFamily="2" charset="2"/>
              <a:buNone/>
              <a:defRPr/>
            </a:pPr>
            <a:r>
              <a:rPr lang="sk-SK" sz="1600" dirty="0">
                <a:solidFill>
                  <a:srgbClr val="66FFFF"/>
                </a:solidFill>
              </a:rPr>
              <a:t>ZÁKLADY CRACKINGU III</a:t>
            </a:r>
            <a:br>
              <a:rPr lang="sk-SK" sz="1600" dirty="0">
                <a:solidFill>
                  <a:srgbClr val="66FFFF"/>
                </a:solidFill>
              </a:rPr>
            </a:br>
            <a:r>
              <a:rPr lang="sk-SK" sz="1600" dirty="0">
                <a:solidFill>
                  <a:srgbClr val="66FFFF"/>
                </a:solidFill>
              </a:rPr>
              <a:t>[ </a:t>
            </a:r>
            <a:r>
              <a:rPr lang="sk-SK" sz="1600" dirty="0" err="1">
                <a:solidFill>
                  <a:srgbClr val="66FFFF"/>
                </a:solidFill>
              </a:rPr>
              <a:t>Creator</a:t>
            </a:r>
            <a:r>
              <a:rPr lang="sk-SK" sz="1600" dirty="0">
                <a:solidFill>
                  <a:srgbClr val="66FFFF"/>
                </a:solidFill>
              </a:rPr>
              <a:t> - N0st@lg|a ] </a:t>
            </a:r>
            <a:r>
              <a:rPr lang="sk-SK" sz="1600" dirty="0"/>
              <a:t/>
            </a:r>
            <a:br>
              <a:rPr lang="sk-SK" sz="1600" dirty="0"/>
            </a:br>
            <a:endParaRPr lang="sk-SK" sz="1600" dirty="0"/>
          </a:p>
          <a:p>
            <a:pPr>
              <a:spcBef>
                <a:spcPct val="20000"/>
              </a:spcBef>
              <a:buClr>
                <a:schemeClr val="tx1"/>
              </a:buClr>
              <a:buFont typeface="Wingdings" pitchFamily="2" charset="2"/>
              <a:buNone/>
              <a:defRPr/>
            </a:pPr>
            <a:r>
              <a:rPr lang="sk-SK" sz="1600" dirty="0"/>
              <a:t>UPOZORNENIE :</a:t>
            </a:r>
            <a:br>
              <a:rPr lang="sk-SK" sz="1600" dirty="0"/>
            </a:br>
            <a:r>
              <a:rPr lang="sk-SK" sz="1600" dirty="0"/>
              <a:t>Použitie </a:t>
            </a:r>
            <a:r>
              <a:rPr lang="sk-SK" sz="1600" dirty="0" err="1"/>
              <a:t>crackov</a:t>
            </a:r>
            <a:r>
              <a:rPr lang="sk-SK" sz="1600" dirty="0"/>
              <a:t> je nezákonne !!! Tento článok slúži len na informačné účely !!! </a:t>
            </a:r>
          </a:p>
          <a:p>
            <a:pPr algn="just">
              <a:spcBef>
                <a:spcPct val="20000"/>
              </a:spcBef>
              <a:buClr>
                <a:schemeClr val="tx1"/>
              </a:buClr>
              <a:buFont typeface="Wingdings" pitchFamily="2" charset="2"/>
              <a:buNone/>
              <a:defRPr/>
            </a:pPr>
            <a:r>
              <a:rPr lang="sk-SK" sz="1600" dirty="0"/>
              <a:t>Tento článok bude pojednávať o tom ako získať sériové čísla do programov pre ich registráciu. Tento raz však program nebudete musieť registrovať na cudzie meno, ale na svoje vlastné. Sú dva spôsoby ako na to. Ten jeden je, že sa oficiálne zaregistrujete alebo použijete program, ktorý patrí medzi </a:t>
            </a:r>
            <a:r>
              <a:rPr lang="sk-SK" sz="1600" dirty="0" err="1"/>
              <a:t>najoblúbenejšie</a:t>
            </a:r>
            <a:r>
              <a:rPr lang="sk-SK" sz="1600" dirty="0"/>
              <a:t> nástroje každého crackera - </a:t>
            </a:r>
            <a:r>
              <a:rPr lang="sk-SK" sz="1600" dirty="0" err="1">
                <a:hlinkClick r:id="rId3"/>
              </a:rPr>
              <a:t>SoftIce</a:t>
            </a:r>
            <a:r>
              <a:rPr lang="sk-SK" sz="1600" dirty="0"/>
              <a:t> (5,8 MB; sériové číslo 5109-0122DF-FF )! Jeho použitie predpokladá aspoň základné znalosti </a:t>
            </a:r>
            <a:r>
              <a:rPr lang="sk-SK" sz="1600" dirty="0" err="1"/>
              <a:t>assembleru</a:t>
            </a:r>
            <a:r>
              <a:rPr lang="sk-SK" sz="1600" dirty="0"/>
              <a:t> !!! Čím väčšie znalosti, tým </a:t>
            </a:r>
            <a:r>
              <a:rPr lang="sk-SK" sz="1600" dirty="0" err="1"/>
              <a:t>lahšia</a:t>
            </a:r>
            <a:r>
              <a:rPr lang="sk-SK" sz="1600" dirty="0"/>
              <a:t> práca.</a:t>
            </a:r>
          </a:p>
          <a:p>
            <a:pPr algn="just">
              <a:spcBef>
                <a:spcPct val="20000"/>
              </a:spcBef>
              <a:buClr>
                <a:schemeClr val="tx1"/>
              </a:buClr>
              <a:buFont typeface="Wingdings" pitchFamily="2" charset="2"/>
              <a:buNone/>
              <a:defRPr/>
            </a:pPr>
            <a:r>
              <a:rPr lang="sk-SK" sz="1600" dirty="0"/>
              <a:t>Čo je to </a:t>
            </a:r>
            <a:r>
              <a:rPr lang="sk-SK" sz="1600" dirty="0" err="1"/>
              <a:t>SoftIce</a:t>
            </a:r>
            <a:r>
              <a:rPr lang="sk-SK" sz="1600" dirty="0"/>
              <a:t> (ďalej len SI) ? Jedným slovom sa dá popísať, že je to </a:t>
            </a:r>
            <a:r>
              <a:rPr lang="sk-SK" sz="1600" dirty="0" err="1"/>
              <a:t>debugger</a:t>
            </a:r>
            <a:r>
              <a:rPr lang="sk-SK" sz="1600" dirty="0"/>
              <a:t> pre Windows. Nie taký aký poznáme z prostredia </a:t>
            </a:r>
            <a:r>
              <a:rPr lang="sk-SK" sz="1600" dirty="0" err="1"/>
              <a:t>Turbo</a:t>
            </a:r>
            <a:r>
              <a:rPr lang="sk-SK" sz="1600" dirty="0"/>
              <a:t> Pascalu či Borland C++. Tento dokáže omnoho viac. Dokáže krokovať kód </a:t>
            </a:r>
            <a:r>
              <a:rPr lang="sk-SK" sz="1600" dirty="0" err="1"/>
              <a:t>DOSovských</a:t>
            </a:r>
            <a:r>
              <a:rPr lang="sk-SK" sz="1600" dirty="0"/>
              <a:t> programov, 32 bitových aplikácii, ovládačov pod Windows či samotné jadro </a:t>
            </a:r>
            <a:r>
              <a:rPr lang="sk-SK" sz="1600" dirty="0" err="1"/>
              <a:t>Windowsu</a:t>
            </a:r>
            <a:r>
              <a:rPr lang="sk-SK" sz="1600" dirty="0"/>
              <a:t>.</a:t>
            </a:r>
          </a:p>
          <a:p>
            <a:pPr algn="just">
              <a:spcBef>
                <a:spcPct val="20000"/>
              </a:spcBef>
              <a:buClr>
                <a:schemeClr val="tx1"/>
              </a:buClr>
              <a:buFont typeface="Wingdings" pitchFamily="2" charset="2"/>
              <a:buNone/>
              <a:defRPr/>
            </a:pPr>
            <a:r>
              <a:rPr lang="sk-SK" sz="1600" dirty="0"/>
              <a:t>Najprv by sa </a:t>
            </a:r>
            <a:r>
              <a:rPr lang="sk-SK" sz="1600" dirty="0" err="1"/>
              <a:t>snaď</a:t>
            </a:r>
            <a:r>
              <a:rPr lang="sk-SK" sz="1600" dirty="0"/>
              <a:t> zišiel stručný popis toho, čo po stlačení </a:t>
            </a:r>
            <a:r>
              <a:rPr lang="sk-SK" sz="1600" dirty="0" err="1"/>
              <a:t>Ctrl+D</a:t>
            </a:r>
            <a:r>
              <a:rPr lang="sk-SK" sz="1600" dirty="0"/>
              <a:t> na obrazovke uvidíme. (hneď na začiatku je vhodné klávesovou skratkou Ctrl+F1 si zväčšiť okno SI !) </a:t>
            </a:r>
            <a:br>
              <a:rPr lang="sk-SK" sz="1600" dirty="0"/>
            </a:br>
            <a:r>
              <a:rPr lang="sk-SK" sz="1600" dirty="0"/>
              <a:t>1. Úplne hore je okno, kde sú zobrazené hodnoty registrov procesora. (registrové okno)</a:t>
            </a:r>
            <a:br>
              <a:rPr lang="sk-SK" sz="1600" dirty="0"/>
            </a:br>
            <a:r>
              <a:rPr lang="sk-SK" sz="1600" dirty="0"/>
              <a:t>2. Druhé okno zobrazuje pamäť. Obsahuje adresu pamäti a hodnoty, ktoré sa na nej nachádzajú. (</a:t>
            </a:r>
            <a:r>
              <a:rPr lang="sk-SK" sz="1600" dirty="0" err="1"/>
              <a:t>datové</a:t>
            </a:r>
            <a:r>
              <a:rPr lang="sk-SK" sz="1600" dirty="0"/>
              <a:t> okno)</a:t>
            </a:r>
            <a:br>
              <a:rPr lang="sk-SK" sz="1600" dirty="0"/>
            </a:br>
            <a:r>
              <a:rPr lang="sk-SK" sz="1600" dirty="0"/>
              <a:t>3. Tretie okno zobrazuje adresu pamäte a kód v </a:t>
            </a:r>
            <a:r>
              <a:rPr lang="sk-SK" sz="1600" dirty="0" err="1"/>
              <a:t>assembleri</a:t>
            </a:r>
            <a:r>
              <a:rPr lang="sk-SK" sz="1600" dirty="0"/>
              <a:t>, ktorý práve "beží". (kódové okno)</a:t>
            </a:r>
            <a:br>
              <a:rPr lang="sk-SK" sz="1600" dirty="0"/>
            </a:br>
            <a:r>
              <a:rPr lang="sk-SK" sz="1600" dirty="0"/>
              <a:t>4. Do posledného okna sa zadávajú príkazy. (príkazové okno)</a:t>
            </a:r>
            <a:endParaRPr lang="sk-SK" sz="1600" cap="all" dirty="0">
              <a:solidFill>
                <a:srgbClr val="FFFF0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dĺžnik 4"/>
          <p:cNvSpPr>
            <a:spLocks noChangeArrowheads="1"/>
          </p:cNvSpPr>
          <p:nvPr/>
        </p:nvSpPr>
        <p:spPr bwMode="auto">
          <a:xfrm>
            <a:off x="285750" y="285750"/>
            <a:ext cx="8715375" cy="8366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FORMY  PRÁVNEJ A ORGANIZAČNEJ OCHRANY </a:t>
            </a:r>
          </a:p>
          <a:p>
            <a:pPr algn="ctr">
              <a:spcBef>
                <a:spcPct val="20000"/>
              </a:spcBef>
              <a:buClr>
                <a:schemeClr val="tx1"/>
              </a:buClr>
              <a:buFont typeface="Wingdings" pitchFamily="2" charset="2"/>
              <a:buNone/>
            </a:pPr>
            <a:r>
              <a:rPr lang="sk-SK">
                <a:solidFill>
                  <a:srgbClr val="FFFF00"/>
                </a:solidFill>
              </a:rPr>
              <a:t>POČÍTAČOVÝCH PROGRAMOV</a:t>
            </a:r>
          </a:p>
        </p:txBody>
      </p:sp>
      <p:sp>
        <p:nvSpPr>
          <p:cNvPr id="6" name="Obdĺžnik 5"/>
          <p:cNvSpPr/>
          <p:nvPr/>
        </p:nvSpPr>
        <p:spPr>
          <a:xfrm>
            <a:off x="142875" y="1143000"/>
            <a:ext cx="8715375" cy="4672013"/>
          </a:xfrm>
          <a:prstGeom prst="rect">
            <a:avLst/>
          </a:prstGeom>
        </p:spPr>
        <p:txBody>
          <a:bodyPr>
            <a:spAutoFit/>
          </a:bodyPr>
          <a:lstStyle/>
          <a:p>
            <a:pPr hangingPunct="0">
              <a:spcBef>
                <a:spcPct val="20000"/>
              </a:spcBef>
              <a:buClr>
                <a:schemeClr val="tx1"/>
              </a:buClr>
              <a:buFont typeface="Wingdings" pitchFamily="2" charset="2"/>
              <a:buNone/>
              <a:defRPr/>
            </a:pPr>
            <a:endParaRPr lang="sk-SK" sz="1600" dirty="0"/>
          </a:p>
          <a:p>
            <a:pPr algn="just" hangingPunct="0">
              <a:spcBef>
                <a:spcPct val="20000"/>
              </a:spcBef>
              <a:buClr>
                <a:schemeClr val="tx1"/>
              </a:buClr>
              <a:buFont typeface="Wingdings" pitchFamily="2" charset="2"/>
              <a:buNone/>
              <a:defRPr/>
            </a:pPr>
            <a:r>
              <a:rPr lang="sk-SK" sz="1600" dirty="0"/>
              <a:t>V Slovenskej republike sú, </a:t>
            </a:r>
            <a:r>
              <a:rPr lang="sk-SK" sz="1600" dirty="0">
                <a:solidFill>
                  <a:srgbClr val="FF0000"/>
                </a:solidFill>
              </a:rPr>
              <a:t>alebo by mali byť </a:t>
            </a:r>
            <a:r>
              <a:rPr lang="sk-SK" sz="1600" dirty="0"/>
              <a:t>počítačové programy účinne chránené, ako jedna z foriem nehmotného majetku. Právne sú chránené v rámci: </a:t>
            </a:r>
          </a:p>
          <a:p>
            <a:pPr hangingPunct="0">
              <a:spcBef>
                <a:spcPct val="20000"/>
              </a:spcBef>
              <a:buClr>
                <a:schemeClr val="tx1"/>
              </a:buClr>
              <a:buFont typeface="Wingdings" pitchFamily="2" charset="2"/>
              <a:buNone/>
              <a:defRPr/>
            </a:pPr>
            <a:endParaRPr lang="sk-SK" sz="1600" dirty="0">
              <a:solidFill>
                <a:srgbClr val="66FFFF"/>
              </a:solidFill>
            </a:endParaRPr>
          </a:p>
          <a:p>
            <a:pPr marL="342900" indent="-342900">
              <a:spcBef>
                <a:spcPct val="20000"/>
              </a:spcBef>
              <a:buClr>
                <a:schemeClr val="tx1"/>
              </a:buClr>
              <a:buFont typeface="+mj-lt"/>
              <a:buAutoNum type="arabicPeriod"/>
              <a:defRPr/>
            </a:pPr>
            <a:r>
              <a:rPr lang="sk-SK" sz="1600" dirty="0">
                <a:solidFill>
                  <a:srgbClr val="66FFFF"/>
                </a:solidFill>
              </a:rPr>
              <a:t>Autorského zákona č.618/2003 Z.z.,</a:t>
            </a:r>
          </a:p>
          <a:p>
            <a:pPr marL="342900" indent="-342900">
              <a:spcBef>
                <a:spcPct val="20000"/>
              </a:spcBef>
              <a:buClr>
                <a:schemeClr val="tx1"/>
              </a:buClr>
              <a:buFont typeface="+mj-lt"/>
              <a:buAutoNum type="arabicPeriod"/>
              <a:defRPr/>
            </a:pPr>
            <a:r>
              <a:rPr lang="sk-SK" sz="1600" dirty="0">
                <a:solidFill>
                  <a:srgbClr val="66FFFF"/>
                </a:solidFill>
              </a:rPr>
              <a:t>Trestného zákona č.300/2005 Z.z.,  (Trestný poriadok  č.301/2005 Z.z.)</a:t>
            </a:r>
          </a:p>
          <a:p>
            <a:pPr marL="342900" indent="-342900">
              <a:spcBef>
                <a:spcPct val="20000"/>
              </a:spcBef>
              <a:buClr>
                <a:schemeClr val="tx1"/>
              </a:buClr>
              <a:buFont typeface="+mj-lt"/>
              <a:buAutoNum type="arabicPeriod"/>
              <a:defRPr/>
            </a:pPr>
            <a:r>
              <a:rPr lang="sk-SK" sz="1600" dirty="0">
                <a:solidFill>
                  <a:srgbClr val="66FFFF"/>
                </a:solidFill>
              </a:rPr>
              <a:t>Občianskeho zákonníka (zmluvy o dielo, záväzkové vzťahy, )</a:t>
            </a:r>
          </a:p>
          <a:p>
            <a:pPr marL="342900" indent="-342900">
              <a:spcBef>
                <a:spcPct val="20000"/>
              </a:spcBef>
              <a:buClr>
                <a:schemeClr val="tx1"/>
              </a:buClr>
              <a:buFont typeface="+mj-lt"/>
              <a:buAutoNum type="arabicPeriod"/>
              <a:defRPr/>
            </a:pPr>
            <a:r>
              <a:rPr lang="sk-SK" sz="1600" dirty="0">
                <a:solidFill>
                  <a:srgbClr val="66FFFF"/>
                </a:solidFill>
              </a:rPr>
              <a:t>Obchodného zákonníka (hlavne náhrada škody, oprávnený vlastník, atď.),</a:t>
            </a:r>
          </a:p>
          <a:p>
            <a:pPr hangingPunct="0">
              <a:spcBef>
                <a:spcPct val="20000"/>
              </a:spcBef>
              <a:buClr>
                <a:schemeClr val="tx1"/>
              </a:buClr>
              <a:buFont typeface="Wingdings" pitchFamily="2" charset="2"/>
              <a:buNone/>
              <a:defRPr/>
            </a:pPr>
            <a:r>
              <a:rPr lang="sk-SK" sz="1600" dirty="0">
                <a:solidFill>
                  <a:srgbClr val="66FFFF"/>
                </a:solidFill>
              </a:rPr>
              <a:t> </a:t>
            </a:r>
          </a:p>
          <a:p>
            <a:pPr hangingPunct="0">
              <a:spcBef>
                <a:spcPct val="20000"/>
              </a:spcBef>
              <a:buClr>
                <a:schemeClr val="tx1"/>
              </a:buClr>
              <a:buFont typeface="Wingdings" pitchFamily="2" charset="2"/>
              <a:buNone/>
              <a:defRPr/>
            </a:pPr>
            <a:r>
              <a:rPr lang="sk-SK" sz="1600" dirty="0"/>
              <a:t>Organizačne sú, </a:t>
            </a:r>
            <a:r>
              <a:rPr lang="sk-SK" sz="1600" dirty="0">
                <a:solidFill>
                  <a:srgbClr val="FF0000"/>
                </a:solidFill>
              </a:rPr>
              <a:t>alebo by mali byť </a:t>
            </a:r>
            <a:r>
              <a:rPr lang="sk-SK" sz="1600" dirty="0"/>
              <a:t>intenzívne chránené v rámci:</a:t>
            </a:r>
          </a:p>
          <a:p>
            <a:pPr hangingPunct="0">
              <a:spcBef>
                <a:spcPct val="20000"/>
              </a:spcBef>
              <a:buClr>
                <a:schemeClr val="tx1"/>
              </a:buClr>
              <a:buFont typeface="Wingdings" pitchFamily="2" charset="2"/>
              <a:buNone/>
              <a:defRPr/>
            </a:pPr>
            <a:endParaRPr lang="sk-SK" sz="1600" dirty="0"/>
          </a:p>
          <a:p>
            <a:pPr marL="342900" indent="-342900">
              <a:spcBef>
                <a:spcPct val="20000"/>
              </a:spcBef>
              <a:buClr>
                <a:schemeClr val="tx1"/>
              </a:buClr>
              <a:buFont typeface="+mj-lt"/>
              <a:buAutoNum type="arabicPeriod"/>
              <a:defRPr/>
            </a:pPr>
            <a:r>
              <a:rPr lang="sk-SK" sz="1600" dirty="0">
                <a:solidFill>
                  <a:srgbClr val="66FFFF"/>
                </a:solidFill>
              </a:rPr>
              <a:t>činnosti živnostenských a finančných úradov (priama kontrola subjektu na používaný softvér), </a:t>
            </a:r>
          </a:p>
          <a:p>
            <a:pPr marL="342900" indent="-342900">
              <a:spcBef>
                <a:spcPct val="20000"/>
              </a:spcBef>
              <a:buClr>
                <a:schemeClr val="tx1"/>
              </a:buClr>
              <a:buFont typeface="+mj-lt"/>
              <a:buAutoNum type="arabicPeriod"/>
              <a:defRPr/>
            </a:pPr>
            <a:r>
              <a:rPr lang="sk-SK" sz="1600" dirty="0">
                <a:solidFill>
                  <a:srgbClr val="66FFFF"/>
                </a:solidFill>
              </a:rPr>
              <a:t>zástupcami  výrobcov softvéru, (BSA, samotné firmy)</a:t>
            </a:r>
          </a:p>
          <a:p>
            <a:pPr marL="342900" indent="-342900">
              <a:spcBef>
                <a:spcPct val="20000"/>
              </a:spcBef>
              <a:buClr>
                <a:schemeClr val="tx1"/>
              </a:buClr>
              <a:buFont typeface="+mj-lt"/>
              <a:buAutoNum type="arabicPeriod"/>
              <a:defRPr/>
            </a:pPr>
            <a:r>
              <a:rPr lang="sk-SK" sz="1600" dirty="0">
                <a:solidFill>
                  <a:srgbClr val="66FFFF"/>
                </a:solidFill>
              </a:rPr>
              <a:t>činnosti Policajného zboru (Zákon č.171/1993 Z.z.)</a:t>
            </a:r>
          </a:p>
          <a:p>
            <a:pPr hangingPunct="0">
              <a:spcBef>
                <a:spcPct val="20000"/>
              </a:spcBef>
              <a:buClr>
                <a:schemeClr val="tx1"/>
              </a:buClr>
              <a:buFont typeface="Wingdings" pitchFamily="2" charset="2"/>
              <a:buNone/>
              <a:defRPr/>
            </a:pPr>
            <a:endParaRPr lang="sk-SK" sz="1600" dirty="0">
              <a:solidFill>
                <a:srgbClr val="66FFFF"/>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bdĺžnik 4"/>
          <p:cNvSpPr>
            <a:spLocks noChangeArrowheads="1"/>
          </p:cNvSpPr>
          <p:nvPr/>
        </p:nvSpPr>
        <p:spPr bwMode="auto">
          <a:xfrm>
            <a:off x="285750" y="285750"/>
            <a:ext cx="8715375" cy="4302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FORMY  PÁCHANIA  SOFVÉROVEJ  KRIMINALITY</a:t>
            </a:r>
          </a:p>
        </p:txBody>
      </p:sp>
      <p:sp>
        <p:nvSpPr>
          <p:cNvPr id="22531" name="Obdĺžnik 5"/>
          <p:cNvSpPr>
            <a:spLocks noChangeArrowheads="1"/>
          </p:cNvSpPr>
          <p:nvPr/>
        </p:nvSpPr>
        <p:spPr bwMode="auto">
          <a:xfrm>
            <a:off x="142875" y="785813"/>
            <a:ext cx="8715375" cy="5816600"/>
          </a:xfrm>
          <a:prstGeom prst="rect">
            <a:avLst/>
          </a:prstGeom>
          <a:noFill/>
          <a:ln w="9525">
            <a:noFill/>
            <a:miter lim="800000"/>
            <a:headEnd/>
            <a:tailEnd/>
          </a:ln>
        </p:spPr>
        <p:txBody>
          <a:bodyPr>
            <a:spAutoFit/>
          </a:bodyPr>
          <a:lstStyle/>
          <a:p>
            <a:pPr algn="just" hangingPunct="0">
              <a:spcBef>
                <a:spcPct val="20000"/>
              </a:spcBef>
              <a:buClr>
                <a:schemeClr val="tx1"/>
              </a:buClr>
              <a:buFont typeface="Wingdings" pitchFamily="2" charset="2"/>
              <a:buNone/>
            </a:pPr>
            <a:r>
              <a:rPr lang="sk-SK" sz="1600"/>
              <a:t>Softvérová kriminalita, je páchaná  za určitých podmienok a v určitom prostredí. Formy páchania softvérovej kriminality predstavujú určitý proces, ktorý je možné rozdeliť do niekoľkých etáp. </a:t>
            </a:r>
          </a:p>
          <a:p>
            <a:pPr algn="just" hangingPunct="0">
              <a:spcBef>
                <a:spcPct val="20000"/>
              </a:spcBef>
              <a:buClr>
                <a:schemeClr val="tx1"/>
              </a:buClr>
              <a:buFont typeface="Wingdings" pitchFamily="2" charset="2"/>
              <a:buNone/>
            </a:pPr>
            <a:endParaRPr lang="sk-SK" sz="1600"/>
          </a:p>
          <a:p>
            <a:pPr algn="just" hangingPunct="0">
              <a:spcBef>
                <a:spcPct val="20000"/>
              </a:spcBef>
              <a:buClr>
                <a:schemeClr val="tx1"/>
              </a:buClr>
              <a:buFont typeface="Wingdings" pitchFamily="2" charset="2"/>
              <a:buNone/>
            </a:pPr>
            <a:endParaRPr lang="sk-SK" sz="1600"/>
          </a:p>
          <a:p>
            <a:pPr algn="ctr" hangingPunct="0">
              <a:spcBef>
                <a:spcPct val="20000"/>
              </a:spcBef>
              <a:buClr>
                <a:schemeClr val="tx1"/>
              </a:buClr>
              <a:buFont typeface="Wingdings" pitchFamily="2" charset="2"/>
              <a:buNone/>
            </a:pPr>
            <a:r>
              <a:rPr lang="sk-SK" sz="2800">
                <a:solidFill>
                  <a:srgbClr val="CCFF99"/>
                </a:solidFill>
              </a:rPr>
              <a:t>NEOPRÁVNENÁ VÝROBA  SOFTVÉRU  </a:t>
            </a:r>
          </a:p>
          <a:p>
            <a:pPr algn="ctr" hangingPunct="0">
              <a:spcBef>
                <a:spcPct val="20000"/>
              </a:spcBef>
              <a:buClr>
                <a:schemeClr val="tx1"/>
              </a:buClr>
              <a:buFont typeface="Wingdings" pitchFamily="2" charset="2"/>
              <a:buNone/>
            </a:pPr>
            <a:endParaRPr lang="sk-SK" sz="2800">
              <a:solidFill>
                <a:srgbClr val="CCFF99"/>
              </a:solidFill>
            </a:endParaRPr>
          </a:p>
          <a:p>
            <a:pPr algn="ctr" hangingPunct="0">
              <a:spcBef>
                <a:spcPct val="20000"/>
              </a:spcBef>
              <a:buClr>
                <a:schemeClr val="tx1"/>
              </a:buClr>
              <a:buFont typeface="Wingdings" pitchFamily="2" charset="2"/>
              <a:buNone/>
            </a:pPr>
            <a:r>
              <a:rPr lang="sk-SK" sz="2800">
                <a:solidFill>
                  <a:srgbClr val="CCFF99"/>
                </a:solidFill>
              </a:rPr>
              <a:t>DISRIBÚCIA NELEGÁLNEHO SOFTVÉRU</a:t>
            </a:r>
          </a:p>
          <a:p>
            <a:pPr algn="ctr" hangingPunct="0">
              <a:spcBef>
                <a:spcPct val="20000"/>
              </a:spcBef>
              <a:buClr>
                <a:schemeClr val="tx1"/>
              </a:buClr>
              <a:buFont typeface="Wingdings" pitchFamily="2" charset="2"/>
              <a:buNone/>
            </a:pPr>
            <a:endParaRPr lang="sk-SK" sz="2800">
              <a:solidFill>
                <a:srgbClr val="CCFF99"/>
              </a:solidFill>
            </a:endParaRPr>
          </a:p>
          <a:p>
            <a:pPr algn="ctr" hangingPunct="0">
              <a:spcBef>
                <a:spcPct val="20000"/>
              </a:spcBef>
              <a:buClr>
                <a:schemeClr val="tx1"/>
              </a:buClr>
              <a:buFont typeface="Wingdings" pitchFamily="2" charset="2"/>
              <a:buNone/>
            </a:pPr>
            <a:r>
              <a:rPr lang="sk-SK" sz="2800">
                <a:solidFill>
                  <a:srgbClr val="CCFF99"/>
                </a:solidFill>
              </a:rPr>
              <a:t>NEOPRÁVNENÉ POUŽÍVANIE SOFTVÉRU</a:t>
            </a:r>
          </a:p>
          <a:p>
            <a:pPr algn="ctr" hangingPunct="0">
              <a:spcBef>
                <a:spcPct val="20000"/>
              </a:spcBef>
              <a:buClr>
                <a:schemeClr val="tx1"/>
              </a:buClr>
              <a:buFont typeface="Wingdings" pitchFamily="2" charset="2"/>
              <a:buNone/>
            </a:pPr>
            <a:endParaRPr lang="sk-SK" sz="2800">
              <a:solidFill>
                <a:srgbClr val="CCFF99"/>
              </a:solidFill>
            </a:endParaRPr>
          </a:p>
          <a:p>
            <a:pPr algn="ctr" hangingPunct="0">
              <a:spcBef>
                <a:spcPct val="20000"/>
              </a:spcBef>
              <a:buClr>
                <a:schemeClr val="tx1"/>
              </a:buClr>
              <a:buFont typeface="Wingdings" pitchFamily="2" charset="2"/>
              <a:buNone/>
            </a:pPr>
            <a:r>
              <a:rPr lang="sk-SK" sz="2800">
                <a:solidFill>
                  <a:srgbClr val="CCFF99"/>
                </a:solidFill>
              </a:rPr>
              <a:t>NEOPRÁVNENÉ ZASAHOVANIE DO POČÍTAČOVÉHO PROGRAMU</a:t>
            </a:r>
          </a:p>
          <a:p>
            <a:pPr algn="just" hangingPunct="0">
              <a:spcBef>
                <a:spcPct val="20000"/>
              </a:spcBef>
              <a:buClr>
                <a:schemeClr val="tx1"/>
              </a:buClr>
              <a:buFont typeface="Wingdings" pitchFamily="2" charset="2"/>
              <a:buNone/>
            </a:pPr>
            <a:endParaRPr lang="sk-SK" sz="1600"/>
          </a:p>
          <a:p>
            <a:pPr algn="just" hangingPunct="0">
              <a:spcBef>
                <a:spcPct val="20000"/>
              </a:spcBef>
              <a:buClr>
                <a:schemeClr val="tx1"/>
              </a:buClr>
              <a:buFont typeface="Wingdings" pitchFamily="2" charset="2"/>
              <a:buNone/>
            </a:pPr>
            <a:endParaRPr lang="sk-SK" sz="160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bdĺžnik 5"/>
          <p:cNvSpPr>
            <a:spLocks noChangeArrowheads="1"/>
          </p:cNvSpPr>
          <p:nvPr/>
        </p:nvSpPr>
        <p:spPr bwMode="auto">
          <a:xfrm>
            <a:off x="142875" y="1143000"/>
            <a:ext cx="8715375" cy="633413"/>
          </a:xfrm>
          <a:prstGeom prst="rect">
            <a:avLst/>
          </a:prstGeom>
          <a:noFill/>
          <a:ln w="9525">
            <a:noFill/>
            <a:miter lim="800000"/>
            <a:headEnd/>
            <a:tailEnd/>
          </a:ln>
        </p:spPr>
        <p:txBody>
          <a:bodyPr>
            <a:spAutoFit/>
          </a:bodyPr>
          <a:lstStyle/>
          <a:p>
            <a:pPr algn="just" hangingPunct="0">
              <a:spcBef>
                <a:spcPct val="20000"/>
              </a:spcBef>
              <a:buClr>
                <a:schemeClr val="tx1"/>
              </a:buClr>
              <a:buFont typeface="Wingdings" pitchFamily="2" charset="2"/>
              <a:buNone/>
            </a:pPr>
            <a:endParaRPr lang="sk-SK" sz="1600"/>
          </a:p>
          <a:p>
            <a:pPr algn="just" hangingPunct="0">
              <a:spcBef>
                <a:spcPct val="20000"/>
              </a:spcBef>
              <a:buClr>
                <a:schemeClr val="tx1"/>
              </a:buClr>
              <a:buFont typeface="Wingdings" pitchFamily="2" charset="2"/>
              <a:buNone/>
            </a:pPr>
            <a:endParaRPr lang="sk-SK" sz="1600"/>
          </a:p>
        </p:txBody>
      </p:sp>
      <p:pic>
        <p:nvPicPr>
          <p:cNvPr id="23555" name="Picture 2"/>
          <p:cNvPicPr>
            <a:picLocks noChangeAspect="1" noChangeArrowheads="1"/>
          </p:cNvPicPr>
          <p:nvPr/>
        </p:nvPicPr>
        <p:blipFill>
          <a:blip r:embed="rId3"/>
          <a:srcRect/>
          <a:stretch>
            <a:fillRect/>
          </a:stretch>
        </p:blipFill>
        <p:spPr bwMode="auto">
          <a:xfrm>
            <a:off x="142875" y="0"/>
            <a:ext cx="8858250"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bdĺžnik 4"/>
          <p:cNvSpPr>
            <a:spLocks noChangeArrowheads="1"/>
          </p:cNvSpPr>
          <p:nvPr/>
        </p:nvSpPr>
        <p:spPr bwMode="auto">
          <a:xfrm>
            <a:off x="285750" y="142875"/>
            <a:ext cx="8715375" cy="8366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NEOPRÁVNENÁ VÝROBA </a:t>
            </a:r>
          </a:p>
          <a:p>
            <a:pPr algn="ctr">
              <a:spcBef>
                <a:spcPct val="20000"/>
              </a:spcBef>
              <a:buClr>
                <a:schemeClr val="tx1"/>
              </a:buClr>
              <a:buFont typeface="Wingdings" pitchFamily="2" charset="2"/>
              <a:buNone/>
            </a:pPr>
            <a:r>
              <a:rPr lang="sk-SK">
                <a:solidFill>
                  <a:srgbClr val="FFFF00"/>
                </a:solidFill>
              </a:rPr>
              <a:t>NELEGÁLNEYCH SOFTVÉROVÝCH PRODUKTOV</a:t>
            </a:r>
          </a:p>
        </p:txBody>
      </p:sp>
      <p:sp>
        <p:nvSpPr>
          <p:cNvPr id="24579" name="Obdĺžnik 5"/>
          <p:cNvSpPr>
            <a:spLocks noChangeArrowheads="1"/>
          </p:cNvSpPr>
          <p:nvPr/>
        </p:nvSpPr>
        <p:spPr bwMode="auto">
          <a:xfrm>
            <a:off x="214313" y="857250"/>
            <a:ext cx="8715375" cy="5853113"/>
          </a:xfrm>
          <a:prstGeom prst="rect">
            <a:avLst/>
          </a:prstGeom>
          <a:noFill/>
          <a:ln w="9525">
            <a:noFill/>
            <a:miter lim="800000"/>
            <a:headEnd/>
            <a:tailEnd/>
          </a:ln>
        </p:spPr>
        <p:txBody>
          <a:bodyPr>
            <a:spAutoFit/>
          </a:bodyPr>
          <a:lstStyle/>
          <a:p>
            <a:pPr algn="just" hangingPunct="0">
              <a:spcBef>
                <a:spcPct val="20000"/>
              </a:spcBef>
              <a:buClr>
                <a:schemeClr val="tx1"/>
              </a:buClr>
              <a:buFont typeface="Wingdings" pitchFamily="2" charset="2"/>
              <a:buNone/>
            </a:pPr>
            <a:r>
              <a:rPr lang="sk-SK" sz="1600"/>
              <a:t>Trestná činnosť v oblasti softvérovej kriminality pri neoprávnenej výrobe,  distribúcií, používaní počítačových programov a  neoprávnenom zásahu do počítačových programov môže byť páchaná ďalšími základnými formami. Neoprávnená výroba nelegálnych softvérových produktov je začiatkom procesu páchania softvérovej kriminality. </a:t>
            </a:r>
          </a:p>
          <a:p>
            <a:pPr algn="just" hangingPunct="0">
              <a:spcBef>
                <a:spcPct val="20000"/>
              </a:spcBef>
              <a:buClr>
                <a:schemeClr val="tx1"/>
              </a:buClr>
              <a:buFont typeface="Wingdings" pitchFamily="2" charset="2"/>
              <a:buNone/>
            </a:pPr>
            <a:r>
              <a:rPr lang="sk-SK" sz="1600"/>
              <a:t>Z hľadiska motivácie páchateľa a stupňa spoločenskej nebezpečnosti je možné túto trestnú činnosť rozdeliť do </a:t>
            </a:r>
            <a:r>
              <a:rPr lang="sk-SK" sz="1600">
                <a:solidFill>
                  <a:srgbClr val="66FFFF"/>
                </a:solidFill>
              </a:rPr>
              <a:t>štyroch skupín</a:t>
            </a:r>
            <a:r>
              <a:rPr lang="sk-SK" sz="1600"/>
              <a:t>. </a:t>
            </a:r>
          </a:p>
          <a:p>
            <a:pPr algn="just" hangingPunct="0">
              <a:spcBef>
                <a:spcPct val="20000"/>
              </a:spcBef>
              <a:buClr>
                <a:schemeClr val="tx1"/>
              </a:buClr>
              <a:buFont typeface="Wingdings" pitchFamily="2" charset="2"/>
              <a:buNone/>
            </a:pPr>
            <a:endParaRPr lang="sk-SK" sz="1600"/>
          </a:p>
          <a:p>
            <a:pPr algn="just" hangingPunct="0">
              <a:spcBef>
                <a:spcPct val="20000"/>
              </a:spcBef>
              <a:buClr>
                <a:schemeClr val="tx1"/>
              </a:buClr>
              <a:buFont typeface="Wingdings" pitchFamily="2" charset="2"/>
              <a:buNone/>
            </a:pPr>
            <a:r>
              <a:rPr lang="sk-SK" sz="1600"/>
              <a:t>V </a:t>
            </a:r>
            <a:r>
              <a:rPr lang="sk-SK" sz="1600">
                <a:solidFill>
                  <a:srgbClr val="FF0000"/>
                </a:solidFill>
              </a:rPr>
              <a:t>prvej skupine </a:t>
            </a:r>
            <a:r>
              <a:rPr lang="sk-SK" sz="1600"/>
              <a:t>je to </a:t>
            </a:r>
            <a:r>
              <a:rPr lang="sk-SK" sz="1600" u="sng">
                <a:solidFill>
                  <a:srgbClr val="66FFFF"/>
                </a:solidFill>
              </a:rPr>
              <a:t>domáca výroba nelegálnych softvérových produktov</a:t>
            </a:r>
            <a:r>
              <a:rPr lang="sk-SK" sz="1600"/>
              <a:t>, ktorá predstavuje najnižší stupeň spoločenskej nebezpečnosti ku ktorej páchateľ nepotrebuje žiadne obzvlášť rozdielne vybavenie v porovnaní s bežným počítačom, ale stačí mu tzv. vypaľovacia mechanika, ktorej cena vrátane obslužného softvéru klesla na úroveň ostatných hardvérových doplnkov         (v súčasnosti - začiatok roku 2009 - je možné kúpiť najlacnejšiu mechaniku už za                                    cca. 50.- € ). Nelegálny softvér je už možné vyrobiť tzv. „klonovaním“ diskov, keď sa pomocou príslušných programov vyrobí presná kópia obsahu disku na pevný disk iného počítača. Pri tejto činnosti je možné predpokladať určité problémy pri registrácii softvérových produktov alebo značiek týchto  CD – diskov  alebo DVD - diskov. </a:t>
            </a:r>
          </a:p>
          <a:p>
            <a:pPr algn="just" hangingPunct="0">
              <a:spcBef>
                <a:spcPct val="20000"/>
              </a:spcBef>
              <a:buClr>
                <a:schemeClr val="tx1"/>
              </a:buClr>
              <a:buFont typeface="Wingdings" pitchFamily="2" charset="2"/>
              <a:buNone/>
            </a:pPr>
            <a:endParaRPr lang="sk-SK" sz="1600"/>
          </a:p>
          <a:p>
            <a:pPr algn="just" hangingPunct="0">
              <a:spcBef>
                <a:spcPct val="20000"/>
              </a:spcBef>
              <a:buClr>
                <a:schemeClr val="tx1"/>
              </a:buClr>
              <a:buFont typeface="Wingdings" pitchFamily="2" charset="2"/>
              <a:buNone/>
            </a:pPr>
            <a:r>
              <a:rPr lang="sk-SK" sz="1600"/>
              <a:t>Do </a:t>
            </a:r>
            <a:r>
              <a:rPr lang="sk-SK" sz="1600">
                <a:solidFill>
                  <a:srgbClr val="FF0000"/>
                </a:solidFill>
              </a:rPr>
              <a:t>druhej skupiny</a:t>
            </a:r>
            <a:r>
              <a:rPr lang="sk-SK" sz="1600"/>
              <a:t> zaraďujeme zanikajúce kopírovacie služby, ktoré taktiež ako prvá skupina predstavujú nižší stupeň spoločenskej nebezpečnosti. </a:t>
            </a:r>
          </a:p>
          <a:p>
            <a:pPr algn="just" hangingPunct="0">
              <a:spcBef>
                <a:spcPct val="20000"/>
              </a:spcBef>
              <a:buClr>
                <a:schemeClr val="tx1"/>
              </a:buClr>
              <a:buFont typeface="Wingdings" pitchFamily="2" charset="2"/>
              <a:buNone/>
            </a:pPr>
            <a:endParaRPr lang="sk-SK" sz="1600">
              <a:solidFill>
                <a:srgbClr val="FF0000"/>
              </a:solidFill>
            </a:endParaRPr>
          </a:p>
          <a:p>
            <a:pPr algn="just" hangingPunct="0">
              <a:spcBef>
                <a:spcPct val="20000"/>
              </a:spcBef>
              <a:buClr>
                <a:schemeClr val="tx1"/>
              </a:buClr>
              <a:buFont typeface="Wingdings" pitchFamily="2" charset="2"/>
              <a:buNone/>
            </a:pPr>
            <a:r>
              <a:rPr lang="sk-SK" sz="1600">
                <a:solidFill>
                  <a:srgbClr val="FF0000"/>
                </a:solidFill>
              </a:rPr>
              <a:t>Tretiu skupinu </a:t>
            </a:r>
            <a:r>
              <a:rPr lang="sk-SK" sz="1600"/>
              <a:t>prezentuje drobná výrobu, ktorá je kvalifikovanejšia s vyšším stupňom spoločenskej nebezpečnosti.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bdĺžnik 4"/>
          <p:cNvSpPr>
            <a:spLocks noChangeArrowheads="1"/>
          </p:cNvSpPr>
          <p:nvPr/>
        </p:nvSpPr>
        <p:spPr bwMode="auto">
          <a:xfrm>
            <a:off x="285750" y="285750"/>
            <a:ext cx="8715375" cy="8366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NEOPRÁVNENÁ VÝROBA </a:t>
            </a:r>
          </a:p>
          <a:p>
            <a:pPr algn="ctr">
              <a:spcBef>
                <a:spcPct val="20000"/>
              </a:spcBef>
              <a:buClr>
                <a:schemeClr val="tx1"/>
              </a:buClr>
              <a:buFont typeface="Wingdings" pitchFamily="2" charset="2"/>
              <a:buNone/>
            </a:pPr>
            <a:r>
              <a:rPr lang="sk-SK">
                <a:solidFill>
                  <a:srgbClr val="FFFF00"/>
                </a:solidFill>
              </a:rPr>
              <a:t>NELEGÁLNEYCH SOFTVÉROVÝCH PRODUKTOV</a:t>
            </a:r>
          </a:p>
        </p:txBody>
      </p:sp>
      <p:sp>
        <p:nvSpPr>
          <p:cNvPr id="25603" name="Obdĺžnik 5"/>
          <p:cNvSpPr>
            <a:spLocks noChangeArrowheads="1"/>
          </p:cNvSpPr>
          <p:nvPr/>
        </p:nvSpPr>
        <p:spPr bwMode="auto">
          <a:xfrm>
            <a:off x="142875" y="1143000"/>
            <a:ext cx="8715375" cy="5287963"/>
          </a:xfrm>
          <a:prstGeom prst="rect">
            <a:avLst/>
          </a:prstGeom>
          <a:noFill/>
          <a:ln w="9525">
            <a:noFill/>
            <a:miter lim="800000"/>
            <a:headEnd/>
            <a:tailEnd/>
          </a:ln>
        </p:spPr>
        <p:txBody>
          <a:bodyPr>
            <a:spAutoFit/>
          </a:bodyPr>
          <a:lstStyle/>
          <a:p>
            <a:pPr algn="just" hangingPunct="0">
              <a:spcBef>
                <a:spcPct val="20000"/>
              </a:spcBef>
              <a:buClr>
                <a:schemeClr val="tx1"/>
              </a:buClr>
              <a:buFont typeface="Wingdings" pitchFamily="2" charset="2"/>
              <a:buNone/>
            </a:pPr>
            <a:r>
              <a:rPr lang="sk-SK" sz="1600"/>
              <a:t>Najvyšší stupeň spoločenskej nebezpečnosti predstavuje </a:t>
            </a:r>
            <a:r>
              <a:rPr lang="sk-SK" sz="1600">
                <a:solidFill>
                  <a:srgbClr val="FF0000"/>
                </a:solidFill>
              </a:rPr>
              <a:t>štvrtá skupina</a:t>
            </a:r>
            <a:r>
              <a:rPr lang="sk-SK" sz="1600"/>
              <a:t>, ktorou je priemyselná výroba kde páchateľ potrebuje zvláštne vybavenie, odlišné od vybavenia bežného používateľa alebo musí zadávať továrenskú výrobu, kde deklaruje svoju osobu ako nositeľa alebo vykonávateľa autorských práv. Táto výroba obsahuje už prvky organizovanej trestnej činnosti. </a:t>
            </a:r>
          </a:p>
          <a:p>
            <a:pPr algn="just" hangingPunct="0">
              <a:spcBef>
                <a:spcPct val="20000"/>
              </a:spcBef>
              <a:buClr>
                <a:schemeClr val="tx1"/>
              </a:buClr>
              <a:buFont typeface="Wingdings" pitchFamily="2" charset="2"/>
              <a:buNone/>
            </a:pPr>
            <a:endParaRPr lang="sk-SK" sz="1600"/>
          </a:p>
          <a:p>
            <a:pPr algn="just" hangingPunct="0">
              <a:spcBef>
                <a:spcPct val="20000"/>
              </a:spcBef>
              <a:buClr>
                <a:schemeClr val="tx1"/>
              </a:buClr>
              <a:buFont typeface="Wingdings" pitchFamily="2" charset="2"/>
              <a:buNone/>
            </a:pPr>
            <a:r>
              <a:rPr lang="sk-SK" sz="1600"/>
              <a:t>Pre tieto skupiny je možné špecifikovať určité </a:t>
            </a:r>
            <a:r>
              <a:rPr lang="sk-SK" sz="1600">
                <a:solidFill>
                  <a:srgbClr val="FF0000"/>
                </a:solidFill>
              </a:rPr>
              <a:t>spôsoby vzniku nelegálnych softvérových produktov : </a:t>
            </a:r>
          </a:p>
          <a:p>
            <a:pPr algn="just" hangingPunct="0">
              <a:spcBef>
                <a:spcPct val="20000"/>
              </a:spcBef>
              <a:buClr>
                <a:schemeClr val="tx1"/>
              </a:buClr>
              <a:buFont typeface="Wingdings" pitchFamily="2" charset="2"/>
              <a:buNone/>
            </a:pPr>
            <a:endParaRPr lang="sk-SK" sz="1600">
              <a:solidFill>
                <a:srgbClr val="FFFF00"/>
              </a:solidFill>
            </a:endParaRPr>
          </a:p>
          <a:p>
            <a:pPr algn="ctr" hangingPunct="0">
              <a:spcBef>
                <a:spcPct val="20000"/>
              </a:spcBef>
              <a:buClr>
                <a:schemeClr val="tx1"/>
              </a:buClr>
              <a:buFont typeface="Wingdings" pitchFamily="2" charset="2"/>
              <a:buNone/>
            </a:pPr>
            <a:r>
              <a:rPr lang="sk-SK" sz="2000">
                <a:solidFill>
                  <a:srgbClr val="FFC000"/>
                </a:solidFill>
              </a:rPr>
              <a:t>„DOMÁCA VÝROBA“</a:t>
            </a:r>
          </a:p>
          <a:p>
            <a:pPr algn="just" hangingPunct="0">
              <a:spcBef>
                <a:spcPct val="20000"/>
              </a:spcBef>
              <a:buClr>
                <a:schemeClr val="tx1"/>
              </a:buClr>
              <a:buFont typeface="Wingdings" pitchFamily="2" charset="2"/>
              <a:buNone/>
            </a:pPr>
            <a:endParaRPr lang="sk-SK" sz="1600"/>
          </a:p>
          <a:p>
            <a:pPr algn="just" hangingPunct="0">
              <a:spcBef>
                <a:spcPct val="20000"/>
              </a:spcBef>
              <a:buClr>
                <a:schemeClr val="tx1"/>
              </a:buClr>
              <a:buFont typeface="Wingdings" pitchFamily="2" charset="2"/>
              <a:buNone/>
            </a:pPr>
            <a:r>
              <a:rPr lang="sk-SK" sz="1600"/>
              <a:t>- predpoklad - dostupnosť napaľovacích mechaník CD-R, DVD-R,RW, BD-R, RD-RW</a:t>
            </a:r>
          </a:p>
          <a:p>
            <a:pPr algn="just" hangingPunct="0">
              <a:spcBef>
                <a:spcPct val="20000"/>
              </a:spcBef>
              <a:buClr>
                <a:schemeClr val="tx1"/>
              </a:buClr>
              <a:buFont typeface="Wingdings" pitchFamily="2" charset="2"/>
              <a:buNone/>
            </a:pPr>
            <a:endParaRPr lang="sk-SK" sz="1600"/>
          </a:p>
          <a:p>
            <a:pPr algn="just" hangingPunct="0">
              <a:spcBef>
                <a:spcPct val="20000"/>
              </a:spcBef>
              <a:buClr>
                <a:schemeClr val="tx1"/>
              </a:buClr>
              <a:buFont typeface="Wingdings" pitchFamily="2" charset="2"/>
              <a:buNone/>
            </a:pPr>
            <a:r>
              <a:rPr lang="sk-SK" sz="1600"/>
              <a:t>V krajinách Európskej únie prichádza pri výrobe, dovoze a predaji nelegálnych počítačových programoch k aktivitám organizovaného zločinu, ktoré neboli na našom území zatiaľ zistené. Dôvodom je práve množstvo aktívnych jedincov s minimálnymi nákladmi na „výrobu a distribúciu". Podľa špecialistov na odhaľovanie prípadov softvérovej kriminality dochádza v poslednej dobe k nárastu počtu prípadov porušovania autorského práva vo vzťahu k počítačovým programom v domácnostiach.</a:t>
            </a:r>
          </a:p>
          <a:p>
            <a:pPr algn="just" hangingPunct="0">
              <a:spcBef>
                <a:spcPct val="20000"/>
              </a:spcBef>
              <a:buClr>
                <a:schemeClr val="tx1"/>
              </a:buClr>
              <a:buFont typeface="Wingdings" pitchFamily="2" charset="2"/>
              <a:buNone/>
            </a:pPr>
            <a:r>
              <a:rPr lang="sk-SK" sz="1600"/>
              <a:t>Alarmujúci je predovšetkým fakt, že týchto skutkov sa dopúšťajú </a:t>
            </a:r>
            <a:r>
              <a:rPr lang="sk-SK" sz="1600">
                <a:solidFill>
                  <a:srgbClr val="66FFFF"/>
                </a:solidFill>
              </a:rPr>
              <a:t>stále mladšie osoby.</a:t>
            </a:r>
            <a:endParaRPr lang="sk-SK" sz="160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bdĺžnik 4"/>
          <p:cNvSpPr>
            <a:spLocks noChangeArrowheads="1"/>
          </p:cNvSpPr>
          <p:nvPr/>
        </p:nvSpPr>
        <p:spPr bwMode="auto">
          <a:xfrm>
            <a:off x="285750" y="285750"/>
            <a:ext cx="8715375" cy="8366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NEOPRÁVNENÁ VÝROBA </a:t>
            </a:r>
          </a:p>
          <a:p>
            <a:pPr algn="ctr">
              <a:spcBef>
                <a:spcPct val="20000"/>
              </a:spcBef>
              <a:buClr>
                <a:schemeClr val="tx1"/>
              </a:buClr>
              <a:buFont typeface="Wingdings" pitchFamily="2" charset="2"/>
              <a:buNone/>
            </a:pPr>
            <a:r>
              <a:rPr lang="sk-SK">
                <a:solidFill>
                  <a:srgbClr val="FFFF00"/>
                </a:solidFill>
              </a:rPr>
              <a:t>NELEGÁLNEYCH SOFTVÉROVÝCH PRODUKTOV</a:t>
            </a:r>
          </a:p>
        </p:txBody>
      </p:sp>
      <p:sp>
        <p:nvSpPr>
          <p:cNvPr id="6" name="Obdĺžnik 5"/>
          <p:cNvSpPr/>
          <p:nvPr/>
        </p:nvSpPr>
        <p:spPr>
          <a:xfrm>
            <a:off x="142875" y="1143000"/>
            <a:ext cx="8715375" cy="5792788"/>
          </a:xfrm>
          <a:prstGeom prst="rect">
            <a:avLst/>
          </a:prstGeom>
        </p:spPr>
        <p:txBody>
          <a:bodyPr>
            <a:spAutoFit/>
          </a:bodyPr>
          <a:lstStyle/>
          <a:p>
            <a:pPr algn="just" hangingPunct="0">
              <a:spcBef>
                <a:spcPct val="20000"/>
              </a:spcBef>
              <a:buClr>
                <a:schemeClr val="tx1"/>
              </a:buClr>
              <a:buFont typeface="Wingdings" pitchFamily="2" charset="2"/>
              <a:buNone/>
              <a:defRPr/>
            </a:pPr>
            <a:r>
              <a:rPr lang="sk-SK" sz="1600" dirty="0"/>
              <a:t>V súčasnej dobe je oproti predchádzajúcim rokom badateľný trend v smere k ukladaniu prísnejších trestov, za túto nezákonnú činnosť, pokiaľ je v zmysle trestného poriadku preukázaná. Súčasný stav, ktorý je charakterizovaný vysokou mierou domácej nelegálnej výroby softvéru, je možné čiastočne zmeniť len dlhodobým systematickým úsilím o systémové zmeny. Výrazné zmeny sa nedajú dosiahnuť len represívnou činnosťou, lebo nelegálna výroba vyvíja tlak na trhové prostredie. Obyvateľstvo má záujem o legálne softvérové produkty, ale sú veľmi drahé. Pokiaľ by boli tieto softvérové produkty lacnejšie, nelegálne vypaľovanie DVD nosičov by sa výrazne znížilo. Softvérové firmy, ktoré si vybrali stratégiu vysokých cien, nemôžu očakávať, že sa im nelegálne domáce vypaľovanie podarí eliminovať. Väčší úspech a súčasne aj zisk by bolo možné dosiahnuť stratégiou nižších cien a väčšieho počtu predaných licencií. Domáca výroba predstavuje výrobu nelegálnych kópií softvérových produktov len pre vlastnú potrebu a vykonáva sa predovšetkým týmito spôsobmi :</a:t>
            </a:r>
          </a:p>
          <a:p>
            <a:pPr hangingPunct="0">
              <a:spcBef>
                <a:spcPct val="20000"/>
              </a:spcBef>
              <a:buClr>
                <a:schemeClr val="tx1"/>
              </a:buClr>
              <a:buFont typeface="Wingdings" pitchFamily="2" charset="2"/>
              <a:buNone/>
              <a:defRPr/>
            </a:pPr>
            <a:endParaRPr lang="sk-SK" sz="1600" dirty="0"/>
          </a:p>
          <a:p>
            <a:pPr marL="342900" indent="-342900" hangingPunct="0">
              <a:spcBef>
                <a:spcPct val="20000"/>
              </a:spcBef>
              <a:buClr>
                <a:schemeClr val="tx1"/>
              </a:buClr>
              <a:buFont typeface="+mj-lt"/>
              <a:buAutoNum type="arabicPeriod"/>
              <a:defRPr/>
            </a:pPr>
            <a:r>
              <a:rPr lang="sk-SK" sz="2000" dirty="0">
                <a:solidFill>
                  <a:srgbClr val="FFC000"/>
                </a:solidFill>
              </a:rPr>
              <a:t>výroba kópií z cudzieho legálneho softvéru,</a:t>
            </a:r>
          </a:p>
          <a:p>
            <a:pPr marL="342900" indent="-342900" hangingPunct="0">
              <a:spcBef>
                <a:spcPct val="20000"/>
              </a:spcBef>
              <a:buClr>
                <a:schemeClr val="tx1"/>
              </a:buClr>
              <a:buFont typeface="+mj-lt"/>
              <a:buAutoNum type="arabicPeriod"/>
              <a:defRPr/>
            </a:pPr>
            <a:endParaRPr lang="sk-SK" sz="2000" dirty="0">
              <a:solidFill>
                <a:srgbClr val="FFC000"/>
              </a:solidFill>
            </a:endParaRPr>
          </a:p>
          <a:p>
            <a:pPr marL="342900" indent="-342900" hangingPunct="0">
              <a:spcBef>
                <a:spcPct val="20000"/>
              </a:spcBef>
              <a:buClr>
                <a:schemeClr val="tx1"/>
              </a:buClr>
              <a:buFont typeface="+mj-lt"/>
              <a:buAutoNum type="arabicPeriod"/>
              <a:defRPr/>
            </a:pPr>
            <a:r>
              <a:rPr lang="sk-SK" sz="2000" dirty="0">
                <a:solidFill>
                  <a:srgbClr val="FFC000"/>
                </a:solidFill>
              </a:rPr>
              <a:t>výroba kópií z nelegálneho softvéru,</a:t>
            </a:r>
          </a:p>
          <a:p>
            <a:pPr marL="342900" indent="-342900" hangingPunct="0">
              <a:spcBef>
                <a:spcPct val="20000"/>
              </a:spcBef>
              <a:buClr>
                <a:schemeClr val="tx1"/>
              </a:buClr>
              <a:buFont typeface="+mj-lt"/>
              <a:buAutoNum type="arabicPeriod"/>
              <a:defRPr/>
            </a:pPr>
            <a:endParaRPr lang="sk-SK" sz="2000" dirty="0">
              <a:solidFill>
                <a:srgbClr val="FFC000"/>
              </a:solidFill>
            </a:endParaRPr>
          </a:p>
          <a:p>
            <a:pPr marL="342900" indent="-342900" hangingPunct="0">
              <a:spcBef>
                <a:spcPct val="20000"/>
              </a:spcBef>
              <a:buClr>
                <a:schemeClr val="tx1"/>
              </a:buClr>
              <a:buFont typeface="+mj-lt"/>
              <a:buAutoNum type="arabicPeriod"/>
              <a:defRPr/>
            </a:pPr>
            <a:r>
              <a:rPr lang="sk-SK" sz="2000" dirty="0">
                <a:solidFill>
                  <a:srgbClr val="FFC000"/>
                </a:solidFill>
              </a:rPr>
              <a:t>neoprávnená výroba kópií softvéru získaného z počítačovej siete „Internet“.</a:t>
            </a:r>
          </a:p>
          <a:p>
            <a:pPr algn="just" hangingPunct="0">
              <a:spcBef>
                <a:spcPct val="20000"/>
              </a:spcBef>
              <a:buClr>
                <a:schemeClr val="tx1"/>
              </a:buClr>
              <a:buFont typeface="Wingdings" pitchFamily="2" charset="2"/>
              <a:buNone/>
              <a:defRPr/>
            </a:pPr>
            <a:endParaRPr lang="sk-SK" sz="16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bdĺžnik 4"/>
          <p:cNvSpPr>
            <a:spLocks noChangeArrowheads="1"/>
          </p:cNvSpPr>
          <p:nvPr/>
        </p:nvSpPr>
        <p:spPr bwMode="auto">
          <a:xfrm>
            <a:off x="285750" y="285750"/>
            <a:ext cx="8715375" cy="8366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NEOPRÁVNENÁ VÝROBA </a:t>
            </a:r>
          </a:p>
          <a:p>
            <a:pPr algn="ctr">
              <a:spcBef>
                <a:spcPct val="20000"/>
              </a:spcBef>
              <a:buClr>
                <a:schemeClr val="tx1"/>
              </a:buClr>
              <a:buFont typeface="Wingdings" pitchFamily="2" charset="2"/>
              <a:buNone/>
            </a:pPr>
            <a:r>
              <a:rPr lang="sk-SK">
                <a:solidFill>
                  <a:srgbClr val="FFFF00"/>
                </a:solidFill>
              </a:rPr>
              <a:t>NELEGÁLNEYCH SOFTVÉROVÝCH PRODUKTOV</a:t>
            </a:r>
          </a:p>
        </p:txBody>
      </p:sp>
      <p:sp>
        <p:nvSpPr>
          <p:cNvPr id="6" name="Obdĺžnik 5"/>
          <p:cNvSpPr/>
          <p:nvPr/>
        </p:nvSpPr>
        <p:spPr>
          <a:xfrm>
            <a:off x="142875" y="1143000"/>
            <a:ext cx="8715375" cy="5448300"/>
          </a:xfrm>
          <a:prstGeom prst="rect">
            <a:avLst/>
          </a:prstGeom>
        </p:spPr>
        <p:txBody>
          <a:bodyPr>
            <a:spAutoFit/>
          </a:bodyPr>
          <a:lstStyle/>
          <a:p>
            <a:pPr algn="ctr" hangingPunct="0">
              <a:spcBef>
                <a:spcPct val="20000"/>
              </a:spcBef>
              <a:buClr>
                <a:schemeClr val="tx1"/>
              </a:buClr>
              <a:buFont typeface="Wingdings" pitchFamily="2" charset="2"/>
              <a:buNone/>
              <a:defRPr/>
            </a:pPr>
            <a:endParaRPr lang="sk-SK" sz="2000" dirty="0">
              <a:solidFill>
                <a:srgbClr val="FFC000"/>
              </a:solidFill>
            </a:endParaRPr>
          </a:p>
          <a:p>
            <a:pPr algn="ctr" hangingPunct="0">
              <a:spcBef>
                <a:spcPct val="20000"/>
              </a:spcBef>
              <a:buClr>
                <a:schemeClr val="tx1"/>
              </a:buClr>
              <a:buFont typeface="Wingdings" pitchFamily="2" charset="2"/>
              <a:buNone/>
              <a:defRPr/>
            </a:pPr>
            <a:r>
              <a:rPr lang="sk-SK" sz="2000" dirty="0">
                <a:solidFill>
                  <a:srgbClr val="FFC000"/>
                </a:solidFill>
              </a:rPr>
              <a:t>„DROBNÁ VÝROBA“</a:t>
            </a:r>
          </a:p>
          <a:p>
            <a:pPr algn="just" hangingPunct="0">
              <a:spcBef>
                <a:spcPct val="20000"/>
              </a:spcBef>
              <a:buClr>
                <a:schemeClr val="tx1"/>
              </a:buClr>
              <a:buFont typeface="Wingdings" pitchFamily="2" charset="2"/>
              <a:buNone/>
              <a:defRPr/>
            </a:pPr>
            <a:r>
              <a:rPr lang="sk-SK" sz="1600" dirty="0"/>
              <a:t>Jej cieľom je zárobková činnosť a zisk z predaja. Výroba sa začína prijatím objednávky na konkrétny typ softvérového produktu, alebo sa vyrobí viac druhov programových produktov, ktoré sú formou  ponuky dodávané na trh. K jej rozšíreniu došlo v súvislosti s možnosťou vypaľovať dáta na DVD-R nosiče alebo DVD-RW nosiče vo  </a:t>
            </a:r>
            <a:r>
              <a:rPr lang="sk-SK" sz="1600" dirty="0" err="1"/>
              <a:t>vypaľovacej</a:t>
            </a:r>
            <a:r>
              <a:rPr lang="sk-SK" sz="1600" dirty="0"/>
              <a:t> DVD-RW mechanike, ktorá je cenovo dostupná a bežne ju možno zakúpiť v predajniach s výpočtovou technikou. Hlavným cieľom predaja uvedených </a:t>
            </a:r>
            <a:r>
              <a:rPr lang="sk-SK" sz="1600" dirty="0" err="1"/>
              <a:t>vypaľovacích</a:t>
            </a:r>
            <a:r>
              <a:rPr lang="sk-SK" sz="1600" dirty="0"/>
              <a:t> DVD-RW mechaník, bolo umožniť kvalitné zálohovanie veľkého objemu dát, avšak došlo k zneužitiu tejto myšlienky a  začala veľká výroba DVD-R nosičov s vypáleným nelegálnym softvérom, priamo podľa požiadaviek zákazníka. </a:t>
            </a:r>
          </a:p>
          <a:p>
            <a:pPr algn="just" hangingPunct="0">
              <a:spcBef>
                <a:spcPct val="20000"/>
              </a:spcBef>
              <a:buClr>
                <a:schemeClr val="tx1"/>
              </a:buClr>
              <a:buFont typeface="Wingdings" pitchFamily="2" charset="2"/>
              <a:buNone/>
              <a:defRPr/>
            </a:pPr>
            <a:r>
              <a:rPr lang="sk-SK" sz="1600" dirty="0"/>
              <a:t>Ide najmä o nasledovné spôsoby :</a:t>
            </a:r>
          </a:p>
          <a:p>
            <a:pPr marL="342900" indent="-342900" algn="just" hangingPunct="0">
              <a:spcBef>
                <a:spcPct val="20000"/>
              </a:spcBef>
              <a:buClr>
                <a:schemeClr val="tx1"/>
              </a:buClr>
              <a:buFont typeface="+mj-lt"/>
              <a:buAutoNum type="arabicPeriod"/>
              <a:defRPr/>
            </a:pPr>
            <a:r>
              <a:rPr lang="sk-SK" sz="1600" dirty="0">
                <a:solidFill>
                  <a:srgbClr val="FFC000"/>
                </a:solidFill>
              </a:rPr>
              <a:t>výroba kópií z vlastného legálne získaného softvéru (táto alternatíva je možná len u drobnej výroby, lebo z legálne získaného softvéru nie je potrebné vyrábať viac kópií) pre vlastnú potrebu, </a:t>
            </a:r>
          </a:p>
          <a:p>
            <a:pPr marL="342900" indent="-342900" algn="just" hangingPunct="0">
              <a:spcBef>
                <a:spcPct val="20000"/>
              </a:spcBef>
              <a:buClr>
                <a:schemeClr val="tx1"/>
              </a:buClr>
              <a:buFont typeface="+mj-lt"/>
              <a:buAutoNum type="arabicPeriod"/>
              <a:defRPr/>
            </a:pPr>
            <a:r>
              <a:rPr lang="sk-SK" sz="1600" dirty="0">
                <a:solidFill>
                  <a:srgbClr val="FFC000"/>
                </a:solidFill>
              </a:rPr>
              <a:t>výroba kópií z cudzieho  legálneho softvéru, ktorá sa vykonáva bez vedomia majiteľa legálneho softvéru ako napríklad výroba kópie priamo u zamestnávateľa, alebo o vedomé zapožičanie legálne získaného softvéru od známeho, so znalosťou účelu tejto </a:t>
            </a:r>
            <a:r>
              <a:rPr lang="sk-SK" sz="1600" dirty="0" err="1">
                <a:solidFill>
                  <a:srgbClr val="FFC000"/>
                </a:solidFill>
              </a:rPr>
              <a:t>zápožičky</a:t>
            </a:r>
            <a:r>
              <a:rPr lang="sk-SK" sz="1600" dirty="0">
                <a:solidFill>
                  <a:srgbClr val="FFC000"/>
                </a:solidFill>
              </a:rPr>
              <a:t> alebo páchateľom vytvorenej legendy,</a:t>
            </a:r>
          </a:p>
          <a:p>
            <a:pPr marL="342900" indent="-342900" algn="just" hangingPunct="0">
              <a:spcBef>
                <a:spcPct val="20000"/>
              </a:spcBef>
              <a:buClr>
                <a:schemeClr val="tx1"/>
              </a:buClr>
              <a:buFont typeface="+mj-lt"/>
              <a:buAutoNum type="arabicPeriod"/>
              <a:defRPr/>
            </a:pPr>
            <a:r>
              <a:rPr lang="sk-SK" sz="1600" dirty="0">
                <a:solidFill>
                  <a:srgbClr val="FFC000"/>
                </a:solidFill>
              </a:rPr>
              <a:t>výroba kópií z nelegálneho softvéru,</a:t>
            </a:r>
          </a:p>
          <a:p>
            <a:pPr marL="342900" indent="-342900" algn="just" hangingPunct="0">
              <a:spcBef>
                <a:spcPct val="20000"/>
              </a:spcBef>
              <a:buClr>
                <a:schemeClr val="tx1"/>
              </a:buClr>
              <a:buFont typeface="+mj-lt"/>
              <a:buAutoNum type="arabicPeriod"/>
              <a:defRPr/>
            </a:pPr>
            <a:r>
              <a:rPr lang="sk-SK" sz="1600" dirty="0">
                <a:solidFill>
                  <a:srgbClr val="FFC000"/>
                </a:solidFill>
              </a:rPr>
              <a:t>neoprávnená výroba kópií softvéru získaného z počítačovej siete „internet“.</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Obdĺžnik 4"/>
          <p:cNvSpPr>
            <a:spLocks noChangeArrowheads="1"/>
          </p:cNvSpPr>
          <p:nvPr/>
        </p:nvSpPr>
        <p:spPr bwMode="auto">
          <a:xfrm>
            <a:off x="285750" y="285750"/>
            <a:ext cx="8715375" cy="8366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NEOPRÁVNENÁ VÝROBA </a:t>
            </a:r>
          </a:p>
          <a:p>
            <a:pPr algn="ctr">
              <a:spcBef>
                <a:spcPct val="20000"/>
              </a:spcBef>
              <a:buClr>
                <a:schemeClr val="tx1"/>
              </a:buClr>
              <a:buFont typeface="Wingdings" pitchFamily="2" charset="2"/>
              <a:buNone/>
            </a:pPr>
            <a:r>
              <a:rPr lang="sk-SK">
                <a:solidFill>
                  <a:srgbClr val="FFFF00"/>
                </a:solidFill>
              </a:rPr>
              <a:t>NELEGÁLNEYCH SOFTVÉROVÝCH PRODUKTOV</a:t>
            </a:r>
          </a:p>
        </p:txBody>
      </p:sp>
      <p:sp>
        <p:nvSpPr>
          <p:cNvPr id="28675" name="Obdĺžnik 5"/>
          <p:cNvSpPr>
            <a:spLocks noChangeArrowheads="1"/>
          </p:cNvSpPr>
          <p:nvPr/>
        </p:nvSpPr>
        <p:spPr bwMode="auto">
          <a:xfrm>
            <a:off x="142875" y="1357313"/>
            <a:ext cx="8715375" cy="5472112"/>
          </a:xfrm>
          <a:prstGeom prst="rect">
            <a:avLst/>
          </a:prstGeom>
          <a:noFill/>
          <a:ln w="9525">
            <a:noFill/>
            <a:miter lim="800000"/>
            <a:headEnd/>
            <a:tailEnd/>
          </a:ln>
        </p:spPr>
        <p:txBody>
          <a:bodyPr>
            <a:spAutoFit/>
          </a:bodyPr>
          <a:lstStyle/>
          <a:p>
            <a:pPr algn="ctr" hangingPunct="0">
              <a:spcBef>
                <a:spcPct val="20000"/>
              </a:spcBef>
              <a:buClr>
                <a:schemeClr val="tx1"/>
              </a:buClr>
              <a:buFont typeface="Wingdings" pitchFamily="2" charset="2"/>
              <a:buNone/>
            </a:pPr>
            <a:r>
              <a:rPr lang="sk-SK" sz="2000">
                <a:solidFill>
                  <a:srgbClr val="FFC000"/>
                </a:solidFill>
              </a:rPr>
              <a:t>„KOPÍROVACIA  SLUŽBA “</a:t>
            </a:r>
          </a:p>
          <a:p>
            <a:pPr algn="just" hangingPunct="0">
              <a:spcBef>
                <a:spcPct val="20000"/>
              </a:spcBef>
              <a:buClr>
                <a:schemeClr val="tx1"/>
              </a:buClr>
              <a:buFont typeface="Wingdings" pitchFamily="2" charset="2"/>
              <a:buNone/>
            </a:pPr>
            <a:endParaRPr lang="sk-SK" sz="1600"/>
          </a:p>
          <a:p>
            <a:pPr algn="just" hangingPunct="0">
              <a:spcBef>
                <a:spcPct val="20000"/>
              </a:spcBef>
              <a:buClr>
                <a:schemeClr val="tx1"/>
              </a:buClr>
              <a:buFont typeface="Wingdings" pitchFamily="2" charset="2"/>
              <a:buNone/>
            </a:pPr>
            <a:r>
              <a:rPr lang="sk-SK" sz="1600"/>
              <a:t>Predstavuje ďalšiu možnosť neoprávnenej výroby softvérových produktov na základe ponuky k zálohovaniu softvéru (na ústupe, skôr v krajinách s vysokou mierou soft. pirátstva). Tento spôsob trestnej činnosti vychádzal z predpokladu, že nie každý si môže z finančných dôvodov zakúpiť vlastnú kvalitnú vypaľovaciu DVD-RW mechaniku. Na tomto mieste je potrebné poznamenať, že existujúce kopírovacie služby vychádzajú z </a:t>
            </a:r>
            <a:r>
              <a:rPr lang="sk-SK" sz="1600">
                <a:solidFill>
                  <a:srgbClr val="66FFFF"/>
                </a:solidFill>
              </a:rPr>
              <a:t>nesprávneho predpokladu </a:t>
            </a:r>
            <a:r>
              <a:rPr lang="sk-SK" sz="1600"/>
              <a:t>keď tvrdia, že poskytujú len technické služby a nezaujímajú sa o pôvod kopírovaného softvéru. </a:t>
            </a:r>
          </a:p>
          <a:p>
            <a:pPr algn="just" hangingPunct="0">
              <a:spcBef>
                <a:spcPct val="20000"/>
              </a:spcBef>
              <a:buClr>
                <a:schemeClr val="tx1"/>
              </a:buClr>
              <a:buFont typeface="Wingdings" pitchFamily="2" charset="2"/>
              <a:buNone/>
            </a:pPr>
            <a:endParaRPr lang="sk-SK" sz="1600"/>
          </a:p>
          <a:p>
            <a:pPr algn="just" hangingPunct="0">
              <a:spcBef>
                <a:spcPct val="20000"/>
              </a:spcBef>
              <a:buClr>
                <a:schemeClr val="tx1"/>
              </a:buClr>
              <a:buFont typeface="Wingdings" pitchFamily="2" charset="2"/>
              <a:buNone/>
            </a:pPr>
            <a:r>
              <a:rPr lang="sk-SK" sz="1600"/>
              <a:t>Osoba, ktorá prevádzkuje kopírovaciu službu legálne, musí mať </a:t>
            </a:r>
            <a:r>
              <a:rPr lang="sk-SK" sz="1600">
                <a:solidFill>
                  <a:srgbClr val="66FFFF"/>
                </a:solidFill>
              </a:rPr>
              <a:t>presnú evidenciu zákazníkov a svoje služby môže poskytovať len na základe zmluvy, v ktorej je vyšpecifikovaný predmet kopírovania.</a:t>
            </a:r>
          </a:p>
          <a:p>
            <a:pPr algn="just" hangingPunct="0">
              <a:spcBef>
                <a:spcPct val="20000"/>
              </a:spcBef>
              <a:buClr>
                <a:schemeClr val="tx1"/>
              </a:buClr>
              <a:buFont typeface="Wingdings" pitchFamily="2" charset="2"/>
              <a:buNone/>
            </a:pPr>
            <a:r>
              <a:rPr lang="sk-SK" sz="1600">
                <a:solidFill>
                  <a:srgbClr val="FFFF00"/>
                </a:solidFill>
              </a:rPr>
              <a:t>Vytvorenie záložnej kópie – LEGÁLNE – ale nie z nelegálneho softvéru !</a:t>
            </a:r>
          </a:p>
          <a:p>
            <a:pPr algn="just" hangingPunct="0">
              <a:spcBef>
                <a:spcPct val="20000"/>
              </a:spcBef>
              <a:buClr>
                <a:schemeClr val="tx1"/>
              </a:buClr>
              <a:buFont typeface="Wingdings" pitchFamily="2" charset="2"/>
              <a:buNone/>
            </a:pPr>
            <a:r>
              <a:rPr lang="sk-SK" sz="1600">
                <a:solidFill>
                  <a:srgbClr val="FFFF00"/>
                </a:solidFill>
              </a:rPr>
              <a:t>Zlý argument majiteľov – ZA DODRŽIAVANIE  AUTORSKÉHO ZÁKONA JE ZODPOVEDNÝ ZÁKAZNÍK ! – POZOR – Zákon platí pre všetkých !</a:t>
            </a:r>
          </a:p>
          <a:p>
            <a:pPr algn="just" hangingPunct="0">
              <a:spcBef>
                <a:spcPct val="20000"/>
              </a:spcBef>
              <a:buClr>
                <a:schemeClr val="tx1"/>
              </a:buClr>
              <a:buFont typeface="Wingdings" pitchFamily="2" charset="2"/>
              <a:buNone/>
            </a:pPr>
            <a:endParaRPr lang="sk-SK" sz="1600"/>
          </a:p>
          <a:p>
            <a:pPr algn="just" hangingPunct="0">
              <a:spcBef>
                <a:spcPct val="20000"/>
              </a:spcBef>
              <a:buClr>
                <a:schemeClr val="tx1"/>
              </a:buClr>
              <a:buFont typeface="Wingdings" pitchFamily="2" charset="2"/>
              <a:buNone/>
            </a:pPr>
            <a:r>
              <a:rPr lang="sk-SK" sz="1600"/>
              <a:t>Kopírovacie služby stoja už v súčasnosti mimo veľkého záujmu zákazníkov predovšetkým preto, že ceny technického vybavenia a prázdnych DVD-R médií podstatne poklesli, a tak už teraz nie je pre bežného používateľa ani pre komerčný subjekt problém vytvoriť si záložnú kópiu originálneho softvéru. </a:t>
            </a:r>
            <a:endParaRPr lang="sk-SK" sz="2000">
              <a:solidFill>
                <a:srgbClr val="FFC000"/>
              </a:solidFill>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Obdĺžnik 4"/>
          <p:cNvSpPr>
            <a:spLocks noChangeArrowheads="1"/>
          </p:cNvSpPr>
          <p:nvPr/>
        </p:nvSpPr>
        <p:spPr bwMode="auto">
          <a:xfrm>
            <a:off x="285750" y="285750"/>
            <a:ext cx="8715375" cy="8366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NEOPRÁVNENÁ VÝROBA </a:t>
            </a:r>
          </a:p>
          <a:p>
            <a:pPr algn="ctr">
              <a:spcBef>
                <a:spcPct val="20000"/>
              </a:spcBef>
              <a:buClr>
                <a:schemeClr val="tx1"/>
              </a:buClr>
              <a:buFont typeface="Wingdings" pitchFamily="2" charset="2"/>
              <a:buNone/>
            </a:pPr>
            <a:r>
              <a:rPr lang="sk-SK">
                <a:solidFill>
                  <a:srgbClr val="FFFF00"/>
                </a:solidFill>
              </a:rPr>
              <a:t>NELEGÁLNEYCH SOFTVÉROVÝCH PRODUKTOV</a:t>
            </a:r>
          </a:p>
        </p:txBody>
      </p:sp>
      <p:sp>
        <p:nvSpPr>
          <p:cNvPr id="29699" name="Obdĺžnik 5"/>
          <p:cNvSpPr>
            <a:spLocks noChangeArrowheads="1"/>
          </p:cNvSpPr>
          <p:nvPr/>
        </p:nvSpPr>
        <p:spPr bwMode="auto">
          <a:xfrm>
            <a:off x="142875" y="1357313"/>
            <a:ext cx="8715375" cy="5029200"/>
          </a:xfrm>
          <a:prstGeom prst="rect">
            <a:avLst/>
          </a:prstGeom>
          <a:noFill/>
          <a:ln w="9525">
            <a:noFill/>
            <a:miter lim="800000"/>
            <a:headEnd/>
            <a:tailEnd/>
          </a:ln>
        </p:spPr>
        <p:txBody>
          <a:bodyPr>
            <a:spAutoFit/>
          </a:bodyPr>
          <a:lstStyle/>
          <a:p>
            <a:pPr algn="ctr" hangingPunct="0">
              <a:spcBef>
                <a:spcPct val="20000"/>
              </a:spcBef>
              <a:buClr>
                <a:schemeClr val="tx1"/>
              </a:buClr>
              <a:buFont typeface="Wingdings" pitchFamily="2" charset="2"/>
              <a:buNone/>
            </a:pPr>
            <a:r>
              <a:rPr lang="sk-SK" sz="2000">
                <a:solidFill>
                  <a:srgbClr val="FFC000"/>
                </a:solidFill>
              </a:rPr>
              <a:t>„PRIEMYSELNÁ VÝROBA“</a:t>
            </a:r>
          </a:p>
          <a:p>
            <a:pPr algn="just" hangingPunct="0">
              <a:spcBef>
                <a:spcPct val="20000"/>
              </a:spcBef>
              <a:buClr>
                <a:schemeClr val="tx1"/>
              </a:buClr>
              <a:buFont typeface="Wingdings" pitchFamily="2" charset="2"/>
              <a:buNone/>
            </a:pPr>
            <a:endParaRPr lang="sk-SK" sz="1600"/>
          </a:p>
          <a:p>
            <a:pPr algn="just" hangingPunct="0">
              <a:spcBef>
                <a:spcPct val="20000"/>
              </a:spcBef>
              <a:buClr>
                <a:schemeClr val="tx1"/>
              </a:buClr>
              <a:buFont typeface="Wingdings" pitchFamily="2" charset="2"/>
              <a:buNone/>
            </a:pPr>
            <a:r>
              <a:rPr lang="sk-SK" sz="1600"/>
              <a:t>Za priemyselnú výrobu DVD-R nosičov s nelegálnym softvérom je možné považovať ich komerčnú výrobu na zvláštnych výrobných zariadeniach továrenského typu. Všetci prevádzkovatelia výrobných prevádzok riešia každodenne </a:t>
            </a:r>
            <a:r>
              <a:rPr lang="sk-SK" sz="1600">
                <a:solidFill>
                  <a:srgbClr val="66FFFF"/>
                </a:solidFill>
              </a:rPr>
              <a:t>otázku autorských práv</a:t>
            </a:r>
            <a:r>
              <a:rPr lang="sk-SK" sz="1600"/>
              <a:t>. V súčasnom svete je veľmi ťažké overiť informáciu, či zákazník je skutočne oprávnený objednať si výrobu konkrétneho nosiča obsahujúceho počítačové programy. V prípadoch, keď ide o známy softvérový produkt, je situácia jednoduchšia  ale v ostatných prípadoch sa zodpovední pracovníci často spoliehajú len na tvrdenie zákazníka. Veľakrát sa potom stáva, že aj u renomovaného výrobcu sa môže nachádzať veľké množstvo vyrobených dátových nosičov s nelegálnymi počítačovými programami. Takéto prípady sú obvyklé pri zadávaní výroby zo zahraničia, kam smeruje i výsledný produkt. Problematika ochrany autorských práv pri priemyselnej výrobe dátových nosičov nie je dostatočne zvládnutá ani vo vyspelej západnej Európe. </a:t>
            </a:r>
          </a:p>
          <a:p>
            <a:pPr algn="just" hangingPunct="0">
              <a:spcBef>
                <a:spcPct val="20000"/>
              </a:spcBef>
              <a:buClr>
                <a:schemeClr val="tx1"/>
              </a:buClr>
              <a:buFont typeface="Wingdings" pitchFamily="2" charset="2"/>
              <a:buNone/>
            </a:pPr>
            <a:r>
              <a:rPr lang="sk-SK" sz="1600">
                <a:solidFill>
                  <a:srgbClr val="66FFFF"/>
                </a:solidFill>
              </a:rPr>
              <a:t>Problémom je neexistencia jednoznačnej povinnosti identifikácie jednotlivých nosičov záznamov (CD-R, DVD-R atď.), ktorá by umožňovala okamžité rozpoznanie výrobcu každého konkrétneho dátového nosiča. </a:t>
            </a:r>
            <a:r>
              <a:rPr lang="sk-SK" sz="1600"/>
              <a:t>Označenie výrobkov umožňuje identifikovať kdekoľvek na svete výrobcu a osobu, ktorá objednala výrobu nelegálnych nosičov a zistiť poprípade aj ďalších páchateľov trestnej činnosti. </a:t>
            </a:r>
          </a:p>
          <a:p>
            <a:pPr algn="just" hangingPunct="0">
              <a:spcBef>
                <a:spcPct val="20000"/>
              </a:spcBef>
              <a:buClr>
                <a:schemeClr val="tx1"/>
              </a:buClr>
              <a:buFont typeface="Wingdings" pitchFamily="2" charset="2"/>
              <a:buNone/>
            </a:pPr>
            <a:r>
              <a:rPr lang="sk-SK" sz="1600">
                <a:solidFill>
                  <a:srgbClr val="66FFFF"/>
                </a:solidFill>
              </a:rPr>
              <a:t>Niektoré firmy to odmietajú a tým prispievajú k páchaniu trestnej činnosti.</a:t>
            </a:r>
            <a:endParaRPr lang="sk-SK" sz="2000">
              <a:solidFill>
                <a:srgbClr val="66FFFF"/>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bdĺžnik 4"/>
          <p:cNvSpPr>
            <a:spLocks noChangeArrowheads="1"/>
          </p:cNvSpPr>
          <p:nvPr/>
        </p:nvSpPr>
        <p:spPr bwMode="auto">
          <a:xfrm>
            <a:off x="285750" y="285750"/>
            <a:ext cx="8715375" cy="8366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NEOPRÁVNENÁ VÝROBA </a:t>
            </a:r>
          </a:p>
          <a:p>
            <a:pPr algn="ctr">
              <a:spcBef>
                <a:spcPct val="20000"/>
              </a:spcBef>
              <a:buClr>
                <a:schemeClr val="tx1"/>
              </a:buClr>
              <a:buFont typeface="Wingdings" pitchFamily="2" charset="2"/>
              <a:buNone/>
            </a:pPr>
            <a:r>
              <a:rPr lang="sk-SK">
                <a:solidFill>
                  <a:srgbClr val="FFFF00"/>
                </a:solidFill>
              </a:rPr>
              <a:t>NELEGÁLNEYCH SOFTVÉROVÝCH PRODUKTOV</a:t>
            </a:r>
          </a:p>
        </p:txBody>
      </p:sp>
      <p:sp>
        <p:nvSpPr>
          <p:cNvPr id="6" name="Obdĺžnik 5"/>
          <p:cNvSpPr/>
          <p:nvPr/>
        </p:nvSpPr>
        <p:spPr>
          <a:xfrm>
            <a:off x="142875" y="1357313"/>
            <a:ext cx="8715375" cy="5275262"/>
          </a:xfrm>
          <a:prstGeom prst="rect">
            <a:avLst/>
          </a:prstGeom>
        </p:spPr>
        <p:txBody>
          <a:bodyPr>
            <a:spAutoFit/>
          </a:bodyPr>
          <a:lstStyle/>
          <a:p>
            <a:pPr algn="ctr" hangingPunct="0">
              <a:spcBef>
                <a:spcPct val="20000"/>
              </a:spcBef>
              <a:buClr>
                <a:schemeClr val="tx1"/>
              </a:buClr>
              <a:buFont typeface="Wingdings" pitchFamily="2" charset="2"/>
              <a:buNone/>
              <a:defRPr/>
            </a:pPr>
            <a:r>
              <a:rPr lang="sk-SK" sz="2000" dirty="0">
                <a:solidFill>
                  <a:srgbClr val="FFC000"/>
                </a:solidFill>
              </a:rPr>
              <a:t>„PRIEMYSELNÁ VÝROBA“</a:t>
            </a:r>
          </a:p>
          <a:p>
            <a:pPr algn="just" hangingPunct="0">
              <a:spcBef>
                <a:spcPct val="20000"/>
              </a:spcBef>
              <a:buClr>
                <a:schemeClr val="tx1"/>
              </a:buClr>
              <a:buFont typeface="Wingdings" pitchFamily="2" charset="2"/>
              <a:buNone/>
              <a:defRPr/>
            </a:pPr>
            <a:r>
              <a:rPr lang="sk-SK" sz="1600" dirty="0"/>
              <a:t>Priemyselne vyrábaný nelegálny softvér je určený väčšinou na vývoz. Prípady výroby nelegálnych nosičov určených pre domáci čierny trh sú skôr  výnimočné, pretože vzhľadom k obvyklým objemom výroby, pohybujúcich sa v desiatkach tisícoch kusov, je pre orgány činné v trestnom konaní jednoduchšie vyhľadanie páchateľa. Z krajín Európskej únie sú však signalizované aktivity našich občanov ale aj cudzích štátnych príslušníkov k zadávaniu výroby nelegálnych nosičov v Slovenskej republike a ich vývozu do zahraničia. Táto forma páchania trestnej činnosti ešte nie je v Slovenskej republike natoľko rozšírená ako v zahraničí, kde sa stáva doménou organizovaných zločineckých skupín. Avšak v blízkej budúcnosti je možné predpokladať existenciu nelegálnej priemyselnej výroby softvéru (vzhľadom k etablovaniu sa počítačového priemyslu a k pôsobeniu rôznych organizovaných zločineckých skupín v Slovenskej republike), lebo zisky dosahované nelegálnou výrobou softvéru sú veľmi vysoké.  Na základe poznatkov získaných v zahraničí je možné rozdeliť túto formu trestnej činnosti do nasledovných troch skupín :</a:t>
            </a:r>
          </a:p>
          <a:p>
            <a:pPr algn="just" hangingPunct="0">
              <a:spcBef>
                <a:spcPct val="20000"/>
              </a:spcBef>
              <a:buClr>
                <a:schemeClr val="tx1"/>
              </a:buClr>
              <a:buFont typeface="Wingdings" pitchFamily="2" charset="2"/>
              <a:buNone/>
              <a:defRPr/>
            </a:pPr>
            <a:endParaRPr lang="sk-SK" sz="1600" dirty="0"/>
          </a:p>
          <a:p>
            <a:pPr marL="342900" indent="-342900" algn="just" hangingPunct="0">
              <a:spcBef>
                <a:spcPct val="20000"/>
              </a:spcBef>
              <a:buClr>
                <a:schemeClr val="tx1"/>
              </a:buClr>
              <a:buFont typeface="+mj-lt"/>
              <a:buAutoNum type="arabicPeriod"/>
              <a:defRPr/>
            </a:pPr>
            <a:r>
              <a:rPr lang="sk-SK" sz="1600" dirty="0">
                <a:solidFill>
                  <a:srgbClr val="FFFF00"/>
                </a:solidFill>
              </a:rPr>
              <a:t>výroba vo vlastnom štáte kde je produkcia  určená pre domáci trh, </a:t>
            </a:r>
          </a:p>
          <a:p>
            <a:pPr marL="342900" indent="-342900" algn="just" hangingPunct="0">
              <a:spcBef>
                <a:spcPct val="20000"/>
              </a:spcBef>
              <a:buClr>
                <a:schemeClr val="tx1"/>
              </a:buClr>
              <a:buFont typeface="+mj-lt"/>
              <a:buAutoNum type="arabicPeriod"/>
              <a:defRPr/>
            </a:pPr>
            <a:r>
              <a:rPr lang="sk-SK" sz="1600" dirty="0">
                <a:solidFill>
                  <a:srgbClr val="FFFF00"/>
                </a:solidFill>
              </a:rPr>
              <a:t>výroba vo vlastnom štáte  kde je produkcia  určená pre zahraničný trh, </a:t>
            </a:r>
          </a:p>
          <a:p>
            <a:pPr marL="342900" indent="-342900" algn="just" hangingPunct="0">
              <a:spcBef>
                <a:spcPct val="20000"/>
              </a:spcBef>
              <a:buClr>
                <a:schemeClr val="tx1"/>
              </a:buClr>
              <a:buFont typeface="+mj-lt"/>
              <a:buAutoNum type="arabicPeriod"/>
              <a:defRPr/>
            </a:pPr>
            <a:r>
              <a:rPr lang="sk-SK" sz="1600" dirty="0">
                <a:solidFill>
                  <a:srgbClr val="FFFF00"/>
                </a:solidFill>
              </a:rPr>
              <a:t>výroba priamo v zahraničí  kde je  produkcia určená pre domáci trh. </a:t>
            </a:r>
            <a:r>
              <a:rPr lang="sk-SK" sz="2000" dirty="0"/>
              <a:t> </a:t>
            </a:r>
          </a:p>
          <a:p>
            <a:pPr algn="just" hangingPunct="0">
              <a:spcBef>
                <a:spcPct val="20000"/>
              </a:spcBef>
              <a:buClr>
                <a:schemeClr val="tx1"/>
              </a:buClr>
              <a:buFont typeface="Wingdings" pitchFamily="2" charset="2"/>
              <a:buNone/>
              <a:defRPr/>
            </a:pPr>
            <a:endParaRPr lang="sk-SK" sz="2000" dirty="0">
              <a:solidFill>
                <a:srgbClr val="FFC00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dĺžnik 4"/>
          <p:cNvSpPr>
            <a:spLocks noChangeArrowheads="1"/>
          </p:cNvSpPr>
          <p:nvPr/>
        </p:nvSpPr>
        <p:spPr bwMode="auto">
          <a:xfrm>
            <a:off x="285750" y="285750"/>
            <a:ext cx="8715375" cy="8366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TRESTNO-PRÁVNE  ASPEKTY  VYMEDZENIA </a:t>
            </a:r>
          </a:p>
          <a:p>
            <a:pPr algn="ctr">
              <a:spcBef>
                <a:spcPct val="20000"/>
              </a:spcBef>
              <a:buClr>
                <a:schemeClr val="tx1"/>
              </a:buClr>
              <a:buFont typeface="Wingdings" pitchFamily="2" charset="2"/>
              <a:buNone/>
            </a:pPr>
            <a:r>
              <a:rPr lang="sk-SK">
                <a:solidFill>
                  <a:srgbClr val="FFFF00"/>
                </a:solidFill>
              </a:rPr>
              <a:t>SOFTVÉROVEJ KRIMINALITY</a:t>
            </a:r>
          </a:p>
        </p:txBody>
      </p:sp>
      <p:sp>
        <p:nvSpPr>
          <p:cNvPr id="5123" name="Obdĺžnik 5"/>
          <p:cNvSpPr>
            <a:spLocks noChangeArrowheads="1"/>
          </p:cNvSpPr>
          <p:nvPr/>
        </p:nvSpPr>
        <p:spPr bwMode="auto">
          <a:xfrm>
            <a:off x="142875" y="1143000"/>
            <a:ext cx="8715375" cy="5521325"/>
          </a:xfrm>
          <a:prstGeom prst="rect">
            <a:avLst/>
          </a:prstGeom>
          <a:noFill/>
          <a:ln w="9525">
            <a:noFill/>
            <a:miter lim="800000"/>
            <a:headEnd/>
            <a:tailEnd/>
          </a:ln>
        </p:spPr>
        <p:txBody>
          <a:bodyPr>
            <a:spAutoFit/>
          </a:bodyPr>
          <a:lstStyle/>
          <a:p>
            <a:pPr algn="just" hangingPunct="0">
              <a:spcBef>
                <a:spcPct val="20000"/>
              </a:spcBef>
              <a:buClr>
                <a:schemeClr val="tx1"/>
              </a:buClr>
              <a:buFont typeface="Wingdings" pitchFamily="2" charset="2"/>
              <a:buNone/>
            </a:pPr>
            <a:r>
              <a:rPr lang="sk-SK" sz="1400"/>
              <a:t>V zmysle ustanovenia § 8 Trestného zákona  </a:t>
            </a:r>
            <a:r>
              <a:rPr lang="sk-SK" sz="1400">
                <a:solidFill>
                  <a:srgbClr val="66FFFF"/>
                </a:solidFill>
              </a:rPr>
              <a:t>„Trestný čin je protiprávny čin, ktorého znaky sú uvedené v tomto zákone, ak tento zákon neustanovuje inak“. </a:t>
            </a:r>
          </a:p>
          <a:p>
            <a:pPr algn="just" hangingPunct="0">
              <a:spcBef>
                <a:spcPct val="20000"/>
              </a:spcBef>
              <a:buClr>
                <a:schemeClr val="tx1"/>
              </a:buClr>
              <a:buFont typeface="Wingdings" pitchFamily="2" charset="2"/>
              <a:buNone/>
            </a:pPr>
            <a:r>
              <a:rPr lang="sk-SK" sz="1400"/>
              <a:t>Trestným činom sa rozumie len čin súdne trestný a pokiaľ z jednotlivých ustanovení nevyplýva niečo  iné, aj príprava na zločin (§ 13 Trestného zákona), pokus trestného činu (§ 14 Trestného zákona), organizátorstvo, návod a pomoc. Vývojové štádiá trestného činu a jednotlivé formy účastníctva v niektorých prípadoch tvoria samostatný trestný čin. Niektoré trestné činy možno spáchať len konaním (komisívne), iné len opomenutím (omisívne) a niektoré možno spáchať konaním aj opomenutím. </a:t>
            </a:r>
          </a:p>
          <a:p>
            <a:pPr algn="just" hangingPunct="0">
              <a:spcBef>
                <a:spcPct val="20000"/>
              </a:spcBef>
              <a:buClr>
                <a:schemeClr val="tx1"/>
              </a:buClr>
              <a:buFont typeface="Wingdings" pitchFamily="2" charset="2"/>
              <a:buNone/>
            </a:pPr>
            <a:r>
              <a:rPr lang="sk-SK" sz="1400"/>
              <a:t>Pri trestných činoch páchaných v oblasti softvérovej kriminality môže dôjsť k spáchaniu trestného činu len úmyselne. </a:t>
            </a:r>
          </a:p>
          <a:p>
            <a:pPr algn="just" hangingPunct="0">
              <a:spcBef>
                <a:spcPct val="20000"/>
              </a:spcBef>
              <a:buClr>
                <a:schemeClr val="tx1"/>
              </a:buClr>
              <a:buFont typeface="Wingdings" pitchFamily="2" charset="2"/>
              <a:buNone/>
            </a:pPr>
            <a:r>
              <a:rPr lang="sk-SK" sz="1400"/>
              <a:t>Podľa  § 15 Trestného zákona (zavinenie) trestný čin je spáchaný úmyselne, ak páchateľ :</a:t>
            </a:r>
          </a:p>
          <a:p>
            <a:pPr algn="just">
              <a:spcBef>
                <a:spcPct val="20000"/>
              </a:spcBef>
              <a:buClr>
                <a:schemeClr val="tx1"/>
              </a:buClr>
              <a:buFont typeface="Wingdings" pitchFamily="2" charset="2"/>
              <a:buNone/>
            </a:pPr>
            <a:r>
              <a:rPr lang="sk-SK" sz="1400"/>
              <a:t>a) chcel spôsobom uvedeným v tomto zákone porušiť alebo ohroziť záujem chránený týmto zákonom, alebo </a:t>
            </a:r>
          </a:p>
          <a:p>
            <a:pPr algn="just">
              <a:spcBef>
                <a:spcPct val="20000"/>
              </a:spcBef>
              <a:buClr>
                <a:schemeClr val="tx1"/>
              </a:buClr>
              <a:buFont typeface="Wingdings" pitchFamily="2" charset="2"/>
              <a:buNone/>
            </a:pPr>
            <a:r>
              <a:rPr lang="sk-SK" sz="1400"/>
              <a:t>b) vedel, že svojím konaním môže také porušenie alebo ohrozenie spôsobiť a pre prípad, že ich spôsobí, bol s tým uzrozumený. </a:t>
            </a:r>
          </a:p>
          <a:p>
            <a:pPr algn="just" hangingPunct="0">
              <a:spcBef>
                <a:spcPct val="20000"/>
              </a:spcBef>
              <a:buClr>
                <a:schemeClr val="tx1"/>
              </a:buClr>
              <a:buFont typeface="Wingdings" pitchFamily="2" charset="2"/>
              <a:buNone/>
            </a:pPr>
            <a:endParaRPr lang="sk-SK" sz="1400"/>
          </a:p>
          <a:p>
            <a:pPr algn="just" hangingPunct="0">
              <a:spcBef>
                <a:spcPct val="20000"/>
              </a:spcBef>
              <a:buClr>
                <a:schemeClr val="tx1"/>
              </a:buClr>
              <a:buFont typeface="Wingdings" pitchFamily="2" charset="2"/>
              <a:buNone/>
            </a:pPr>
            <a:r>
              <a:rPr lang="sk-SK" sz="1400"/>
              <a:t>Skutočnosť,  že následok, ktorý vyplynul z konania  páchateľa, bol iný než si páchateľ predstavoval, nevylučuje jeho zavinenie. Podľa § 16 Trestného zákona (nedbanlivosť) trestný čin je spáchaný z nedbanlivosti ak,  páchateľ : </a:t>
            </a:r>
          </a:p>
          <a:p>
            <a:pPr algn="just" hangingPunct="0">
              <a:spcBef>
                <a:spcPct val="20000"/>
              </a:spcBef>
              <a:buClr>
                <a:schemeClr val="tx1"/>
              </a:buClr>
              <a:buFont typeface="Wingdings" pitchFamily="2" charset="2"/>
              <a:buNone/>
            </a:pPr>
            <a:endParaRPr lang="sk-SK" sz="1400"/>
          </a:p>
          <a:p>
            <a:pPr algn="just">
              <a:spcBef>
                <a:spcPct val="20000"/>
              </a:spcBef>
              <a:buClr>
                <a:schemeClr val="tx1"/>
              </a:buClr>
              <a:buFont typeface="Wingdings" pitchFamily="2" charset="2"/>
              <a:buNone/>
            </a:pPr>
            <a:r>
              <a:rPr lang="sk-SK" sz="1400"/>
              <a:t>a) vedel, že môže spôsobom uvedeným v tomto zákone porušiť alebo ohroziť záujem chránený týmto zákonom,    ale bez primeraných dôvodov sa spoliehal, že také porušenie alebo ohrozenie nespôsobí, alebo</a:t>
            </a:r>
          </a:p>
          <a:p>
            <a:pPr algn="just">
              <a:spcBef>
                <a:spcPct val="20000"/>
              </a:spcBef>
              <a:buClr>
                <a:schemeClr val="tx1"/>
              </a:buClr>
              <a:buFont typeface="Wingdings" pitchFamily="2" charset="2"/>
              <a:buNone/>
            </a:pPr>
            <a:r>
              <a:rPr lang="sk-SK" sz="1400"/>
              <a:t>b) nevedel, že svojím konaním môže také porušenie alebo ohrozenie spôsobiť, hoci o tom  vzhľadom na okolnosti a na svoje osobné pomery vedieť mal a mohol.  </a:t>
            </a:r>
          </a:p>
          <a:p>
            <a:pPr algn="just" hangingPunct="0">
              <a:spcBef>
                <a:spcPct val="20000"/>
              </a:spcBef>
              <a:buClr>
                <a:schemeClr val="tx1"/>
              </a:buClr>
              <a:buFont typeface="Wingdings" pitchFamily="2" charset="2"/>
              <a:buNone/>
            </a:pPr>
            <a:r>
              <a:rPr lang="sk-SK" sz="1400"/>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dĺžnik 4"/>
          <p:cNvSpPr>
            <a:spLocks noChangeArrowheads="1"/>
          </p:cNvSpPr>
          <p:nvPr/>
        </p:nvSpPr>
        <p:spPr bwMode="auto">
          <a:xfrm>
            <a:off x="285750" y="285750"/>
            <a:ext cx="8715375" cy="8366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TRESTNO-PRÁVNE  ASPEKTY  VYMEDZENIA </a:t>
            </a:r>
          </a:p>
          <a:p>
            <a:pPr algn="ctr">
              <a:spcBef>
                <a:spcPct val="20000"/>
              </a:spcBef>
              <a:buClr>
                <a:schemeClr val="tx1"/>
              </a:buClr>
              <a:buFont typeface="Wingdings" pitchFamily="2" charset="2"/>
              <a:buNone/>
            </a:pPr>
            <a:r>
              <a:rPr lang="sk-SK">
                <a:solidFill>
                  <a:srgbClr val="FFFF00"/>
                </a:solidFill>
              </a:rPr>
              <a:t>SOFTVÉROVEJ KRIMINALITY</a:t>
            </a:r>
          </a:p>
        </p:txBody>
      </p:sp>
      <p:sp>
        <p:nvSpPr>
          <p:cNvPr id="6" name="Obdĺžnik 5"/>
          <p:cNvSpPr/>
          <p:nvPr/>
        </p:nvSpPr>
        <p:spPr>
          <a:xfrm>
            <a:off x="142875" y="1143000"/>
            <a:ext cx="8715375" cy="6088063"/>
          </a:xfrm>
          <a:prstGeom prst="rect">
            <a:avLst/>
          </a:prstGeom>
        </p:spPr>
        <p:txBody>
          <a:bodyPr>
            <a:spAutoFit/>
          </a:bodyPr>
          <a:lstStyle/>
          <a:p>
            <a:pPr algn="just" hangingPunct="0">
              <a:spcBef>
                <a:spcPct val="20000"/>
              </a:spcBef>
              <a:buClr>
                <a:schemeClr val="tx1"/>
              </a:buClr>
              <a:buFont typeface="Wingdings" pitchFamily="2" charset="2"/>
              <a:buNone/>
              <a:defRPr/>
            </a:pPr>
            <a:endParaRPr lang="sk-SK" sz="1200" dirty="0"/>
          </a:p>
          <a:p>
            <a:pPr algn="just" hangingPunct="0">
              <a:spcBef>
                <a:spcPct val="20000"/>
              </a:spcBef>
              <a:buClr>
                <a:schemeClr val="tx1"/>
              </a:buClr>
              <a:buFont typeface="Wingdings" pitchFamily="2" charset="2"/>
              <a:buNone/>
              <a:defRPr/>
            </a:pPr>
            <a:r>
              <a:rPr lang="sk-SK" sz="1600" dirty="0"/>
              <a:t>Z </a:t>
            </a:r>
            <a:r>
              <a:rPr lang="sk-SK" sz="1600" dirty="0">
                <a:solidFill>
                  <a:srgbClr val="66FFFF"/>
                </a:solidFill>
              </a:rPr>
              <a:t>trestnoprávneho hľadiska </a:t>
            </a:r>
            <a:r>
              <a:rPr lang="sk-SK" sz="1600" dirty="0"/>
              <a:t>je porušovanie autorského práva vo vzťahu k počítačovým programom (softvérová kriminalita) kvalifikované ako trestný čin porušovania autorského práva podľa  § 283 Trestného zákona, ktorý patrí do piatej hlavy Trestného zákona „Trestné činy  proti hospodárskej disciplíne“ štvrtého dielu medzi trestné činy proti priemyselným právam a proti autorskému právu.</a:t>
            </a:r>
          </a:p>
          <a:p>
            <a:pPr algn="just" hangingPunct="0">
              <a:spcBef>
                <a:spcPct val="20000"/>
              </a:spcBef>
              <a:buClr>
                <a:schemeClr val="tx1"/>
              </a:buClr>
              <a:buFont typeface="Wingdings" pitchFamily="2" charset="2"/>
              <a:buNone/>
              <a:defRPr/>
            </a:pPr>
            <a:r>
              <a:rPr lang="sk-SK" sz="1600" dirty="0"/>
              <a:t>Úplné znenie § 283 Trestného zákona „Porušovanie autorského práva“ je nasledovné : </a:t>
            </a:r>
          </a:p>
          <a:p>
            <a:pPr algn="just" hangingPunct="0">
              <a:spcBef>
                <a:spcPct val="20000"/>
              </a:spcBef>
              <a:buClr>
                <a:schemeClr val="tx1"/>
              </a:buClr>
              <a:buFont typeface="Wingdings" pitchFamily="2" charset="2"/>
              <a:buNone/>
              <a:defRPr/>
            </a:pPr>
            <a:r>
              <a:rPr lang="sk-SK" sz="1600" dirty="0"/>
              <a:t>(1) Kto neoprávnene zasiahne do zákonom chránených práv k dielu, umeleckému výkonu, zvukovému záznamu alebo zvukovo-obrazovému záznamu, rozhlasovému vysielaniu alebo televíznemu vysielaniu alebo databáze, potrestá sa odňatím slobody až na </a:t>
            </a:r>
            <a:r>
              <a:rPr lang="sk-SK" sz="1600" dirty="0">
                <a:solidFill>
                  <a:srgbClr val="66FFFF"/>
                </a:solidFill>
              </a:rPr>
              <a:t>dva roky</a:t>
            </a:r>
            <a:r>
              <a:rPr lang="sk-SK" sz="1600" dirty="0"/>
              <a:t>.</a:t>
            </a:r>
          </a:p>
          <a:p>
            <a:pPr algn="just" hangingPunct="0">
              <a:spcBef>
                <a:spcPct val="20000"/>
              </a:spcBef>
              <a:buClr>
                <a:schemeClr val="tx1"/>
              </a:buClr>
              <a:buFont typeface="Wingdings" pitchFamily="2" charset="2"/>
              <a:buNone/>
              <a:defRPr/>
            </a:pPr>
            <a:endParaRPr lang="sk-SK" sz="1600" dirty="0"/>
          </a:p>
          <a:p>
            <a:pPr algn="just" hangingPunct="0">
              <a:spcBef>
                <a:spcPct val="20000"/>
              </a:spcBef>
              <a:buClr>
                <a:schemeClr val="tx1"/>
              </a:buClr>
              <a:buFont typeface="Wingdings" pitchFamily="2" charset="2"/>
              <a:buNone/>
              <a:defRPr/>
            </a:pPr>
            <a:r>
              <a:rPr lang="sk-SK" sz="1600" dirty="0"/>
              <a:t>(2) Odňatím slobody na</a:t>
            </a:r>
            <a:r>
              <a:rPr lang="sk-SK" sz="1600" dirty="0">
                <a:solidFill>
                  <a:srgbClr val="66FFFF"/>
                </a:solidFill>
              </a:rPr>
              <a:t> šesť mesiacov  až tri roky </a:t>
            </a:r>
            <a:r>
              <a:rPr lang="sk-SK" sz="1600" dirty="0"/>
              <a:t>sa páchateľ potrestá,  ak spácha čin uvedený v odseku  1 </a:t>
            </a:r>
          </a:p>
          <a:p>
            <a:pPr algn="just" hangingPunct="0">
              <a:spcBef>
                <a:spcPct val="20000"/>
              </a:spcBef>
              <a:buClr>
                <a:schemeClr val="tx1"/>
              </a:buClr>
              <a:buFont typeface="Wingdings" pitchFamily="2" charset="2"/>
              <a:buNone/>
              <a:defRPr/>
            </a:pPr>
            <a:r>
              <a:rPr lang="sk-SK" sz="1600" dirty="0"/>
              <a:t>a)    a spôsobí ním väčšiu škodu,</a:t>
            </a:r>
          </a:p>
          <a:p>
            <a:pPr marL="342900" indent="-342900" algn="just" hangingPunct="0">
              <a:spcBef>
                <a:spcPct val="20000"/>
              </a:spcBef>
              <a:buClr>
                <a:schemeClr val="tx1"/>
              </a:buClr>
              <a:buFont typeface="Wingdings" pitchFamily="2" charset="2"/>
              <a:buAutoNum type="alphaLcParenR" startAt="2"/>
              <a:defRPr/>
            </a:pPr>
            <a:r>
              <a:rPr lang="sk-SK" sz="1600" dirty="0"/>
              <a:t>závažnejším spôsobom konania,</a:t>
            </a:r>
          </a:p>
          <a:p>
            <a:pPr marL="342900" indent="-342900" algn="just" hangingPunct="0">
              <a:spcBef>
                <a:spcPct val="20000"/>
              </a:spcBef>
              <a:buClr>
                <a:schemeClr val="tx1"/>
              </a:buClr>
              <a:buFont typeface="Wingdings" pitchFamily="2" charset="2"/>
              <a:buAutoNum type="alphaLcParenR" startAt="2"/>
              <a:defRPr/>
            </a:pPr>
            <a:r>
              <a:rPr lang="sk-SK" sz="1600" dirty="0"/>
              <a:t>z osobitného motívu, alebo</a:t>
            </a:r>
          </a:p>
          <a:p>
            <a:pPr marL="342900" indent="-342900" algn="just" hangingPunct="0">
              <a:spcBef>
                <a:spcPct val="20000"/>
              </a:spcBef>
              <a:buClr>
                <a:schemeClr val="tx1"/>
              </a:buClr>
              <a:buFont typeface="Wingdings" pitchFamily="2" charset="2"/>
              <a:buAutoNum type="alphaLcParenR" startAt="2"/>
              <a:defRPr/>
            </a:pPr>
            <a:r>
              <a:rPr lang="sk-SK" sz="1600" dirty="0"/>
              <a:t>prostredníctvom  počítačového systému</a:t>
            </a:r>
          </a:p>
          <a:p>
            <a:pPr marL="342900" indent="-342900" algn="just" hangingPunct="0">
              <a:spcBef>
                <a:spcPct val="20000"/>
              </a:spcBef>
              <a:buClr>
                <a:schemeClr val="tx1"/>
              </a:buClr>
              <a:buFont typeface="Wingdings" pitchFamily="2" charset="2"/>
              <a:buNone/>
              <a:defRPr/>
            </a:pPr>
            <a:endParaRPr lang="sk-SK" sz="1600" dirty="0"/>
          </a:p>
          <a:p>
            <a:pPr marL="342900" indent="-342900" algn="just" hangingPunct="0">
              <a:spcBef>
                <a:spcPct val="20000"/>
              </a:spcBef>
              <a:buClr>
                <a:schemeClr val="tx1"/>
              </a:buClr>
              <a:buFont typeface="Wingdings" pitchFamily="2" charset="2"/>
              <a:buNone/>
              <a:defRPr/>
            </a:pPr>
            <a:r>
              <a:rPr lang="sk-SK" sz="1600" dirty="0"/>
              <a:t>(3) Odňatím slobody na</a:t>
            </a:r>
            <a:r>
              <a:rPr lang="sk-SK" sz="1600" dirty="0">
                <a:solidFill>
                  <a:srgbClr val="66FFFF"/>
                </a:solidFill>
              </a:rPr>
              <a:t> jeden rok až päť rokov </a:t>
            </a:r>
            <a:r>
              <a:rPr lang="sk-SK" sz="1600" dirty="0"/>
              <a:t>sa páchateľ potrestá,  ak spácha čin uvedený v odseku  1  a spôsobí ním značnú škodu.</a:t>
            </a:r>
          </a:p>
          <a:p>
            <a:pPr marL="342900" indent="-342900" algn="just" hangingPunct="0">
              <a:spcBef>
                <a:spcPct val="20000"/>
              </a:spcBef>
              <a:buClr>
                <a:schemeClr val="tx1"/>
              </a:buClr>
              <a:buFont typeface="Wingdings" pitchFamily="2" charset="2"/>
              <a:buNone/>
              <a:defRPr/>
            </a:pPr>
            <a:endParaRPr lang="sk-SK" sz="1600" dirty="0"/>
          </a:p>
          <a:p>
            <a:pPr marL="342900" indent="-342900" algn="just" hangingPunct="0">
              <a:spcBef>
                <a:spcPct val="20000"/>
              </a:spcBef>
              <a:buClr>
                <a:schemeClr val="tx1"/>
              </a:buClr>
              <a:buFont typeface="Wingdings" pitchFamily="2" charset="2"/>
              <a:buNone/>
              <a:defRPr/>
            </a:pPr>
            <a:endParaRPr lang="sk-SK" sz="16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dĺžnik 4"/>
          <p:cNvSpPr>
            <a:spLocks noChangeArrowheads="1"/>
          </p:cNvSpPr>
          <p:nvPr/>
        </p:nvSpPr>
        <p:spPr bwMode="auto">
          <a:xfrm>
            <a:off x="285750" y="285750"/>
            <a:ext cx="8715375" cy="8366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TRESTNO-PRÁVNE  ASPEKTY  VYMEDZENIA </a:t>
            </a:r>
          </a:p>
          <a:p>
            <a:pPr algn="ctr">
              <a:spcBef>
                <a:spcPct val="20000"/>
              </a:spcBef>
              <a:buClr>
                <a:schemeClr val="tx1"/>
              </a:buClr>
              <a:buFont typeface="Wingdings" pitchFamily="2" charset="2"/>
              <a:buNone/>
            </a:pPr>
            <a:r>
              <a:rPr lang="sk-SK">
                <a:solidFill>
                  <a:srgbClr val="FFFF00"/>
                </a:solidFill>
              </a:rPr>
              <a:t>SOFTVÉROVEJ KRIMINALITY</a:t>
            </a:r>
          </a:p>
        </p:txBody>
      </p:sp>
      <p:sp>
        <p:nvSpPr>
          <p:cNvPr id="6" name="Obdĺžnik 5"/>
          <p:cNvSpPr/>
          <p:nvPr/>
        </p:nvSpPr>
        <p:spPr>
          <a:xfrm>
            <a:off x="142875" y="1143000"/>
            <a:ext cx="8715375" cy="5953125"/>
          </a:xfrm>
          <a:prstGeom prst="rect">
            <a:avLst/>
          </a:prstGeom>
        </p:spPr>
        <p:txBody>
          <a:bodyPr>
            <a:spAutoFit/>
          </a:bodyPr>
          <a:lstStyle/>
          <a:p>
            <a:pPr marL="342900" indent="-342900" algn="just" hangingPunct="0">
              <a:spcBef>
                <a:spcPct val="20000"/>
              </a:spcBef>
              <a:buClr>
                <a:schemeClr val="tx1"/>
              </a:buClr>
              <a:buFont typeface="Wingdings" pitchFamily="2" charset="2"/>
              <a:buNone/>
              <a:defRPr/>
            </a:pPr>
            <a:r>
              <a:rPr lang="sk-SK" sz="1600" dirty="0"/>
              <a:t>(4) Odňatím slobody na </a:t>
            </a:r>
            <a:r>
              <a:rPr lang="sk-SK" sz="1600" dirty="0">
                <a:solidFill>
                  <a:srgbClr val="66FFFF"/>
                </a:solidFill>
              </a:rPr>
              <a:t>tri roky až osem rokov </a:t>
            </a:r>
            <a:r>
              <a:rPr lang="sk-SK" sz="1600" dirty="0"/>
              <a:t>sa páchateľ potrestá,  ak spácha čin uvedený v odseku  1 </a:t>
            </a:r>
          </a:p>
          <a:p>
            <a:pPr marL="342900" indent="-342900" algn="just" hangingPunct="0">
              <a:spcBef>
                <a:spcPct val="20000"/>
              </a:spcBef>
              <a:buClr>
                <a:schemeClr val="tx1"/>
              </a:buClr>
              <a:buFont typeface="Wingdings" pitchFamily="2" charset="2"/>
              <a:buNone/>
              <a:defRPr/>
            </a:pPr>
            <a:r>
              <a:rPr lang="sk-SK" sz="1600" dirty="0"/>
              <a:t>       a) a spôsobí ním škodu veľkého rozsahu, alebo</a:t>
            </a:r>
          </a:p>
          <a:p>
            <a:pPr marL="342900" indent="-342900" algn="just" hangingPunct="0">
              <a:spcBef>
                <a:spcPct val="20000"/>
              </a:spcBef>
              <a:buClr>
                <a:schemeClr val="tx1"/>
              </a:buClr>
              <a:buFont typeface="Wingdings" pitchFamily="2" charset="2"/>
              <a:buNone/>
              <a:defRPr/>
            </a:pPr>
            <a:r>
              <a:rPr lang="sk-SK" sz="1600" dirty="0"/>
              <a:t>       b) ako člen nebezpečného zoskupenia. </a:t>
            </a:r>
          </a:p>
          <a:p>
            <a:pPr marL="342900" indent="-342900" algn="just" hangingPunct="0">
              <a:spcBef>
                <a:spcPct val="20000"/>
              </a:spcBef>
              <a:buClr>
                <a:schemeClr val="tx1"/>
              </a:buClr>
              <a:buFont typeface="Wingdings" pitchFamily="2" charset="2"/>
              <a:buNone/>
              <a:defRPr/>
            </a:pPr>
            <a:endParaRPr lang="sk-SK" sz="1600" dirty="0"/>
          </a:p>
          <a:p>
            <a:pPr marL="342900" indent="-342900" algn="just" hangingPunct="0">
              <a:spcBef>
                <a:spcPct val="20000"/>
              </a:spcBef>
              <a:buClr>
                <a:schemeClr val="tx1"/>
              </a:buClr>
              <a:buFont typeface="Wingdings" pitchFamily="2" charset="2"/>
              <a:buNone/>
              <a:defRPr/>
            </a:pPr>
            <a:r>
              <a:rPr lang="sk-SK" sz="1600" dirty="0">
                <a:solidFill>
                  <a:srgbClr val="FFFF00"/>
                </a:solidFill>
              </a:rPr>
              <a:t>Škodou malou </a:t>
            </a:r>
            <a:r>
              <a:rPr lang="sk-SK" sz="1600" dirty="0"/>
              <a:t>sa rozumie škoda prevyšujúca sumu </a:t>
            </a:r>
            <a:r>
              <a:rPr lang="sk-SK" sz="1600" u="sng" dirty="0">
                <a:solidFill>
                  <a:srgbClr val="FFFF00"/>
                </a:solidFill>
              </a:rPr>
              <a:t>266 eur</a:t>
            </a:r>
            <a:r>
              <a:rPr lang="sk-SK" sz="1600" dirty="0">
                <a:solidFill>
                  <a:srgbClr val="FFFF00"/>
                </a:solidFill>
              </a:rPr>
              <a:t>. </a:t>
            </a:r>
          </a:p>
          <a:p>
            <a:pPr marL="342900" indent="-342900" algn="just" hangingPunct="0">
              <a:spcBef>
                <a:spcPct val="20000"/>
              </a:spcBef>
              <a:buClr>
                <a:schemeClr val="tx1"/>
              </a:buClr>
              <a:buFont typeface="Wingdings" pitchFamily="2" charset="2"/>
              <a:buNone/>
              <a:defRPr/>
            </a:pPr>
            <a:r>
              <a:rPr lang="sk-SK" sz="1600" dirty="0">
                <a:solidFill>
                  <a:srgbClr val="FFFF00"/>
                </a:solidFill>
              </a:rPr>
              <a:t>Škodou väčšou </a:t>
            </a:r>
            <a:r>
              <a:rPr lang="sk-SK" sz="1600" dirty="0"/>
              <a:t>sa rozumie suma dosahujúca najmenej desaťnásobok takej sumy. </a:t>
            </a:r>
          </a:p>
          <a:p>
            <a:pPr marL="342900" indent="-342900" algn="just" hangingPunct="0">
              <a:spcBef>
                <a:spcPct val="20000"/>
              </a:spcBef>
              <a:buClr>
                <a:schemeClr val="tx1"/>
              </a:buClr>
              <a:buFont typeface="Wingdings" pitchFamily="2" charset="2"/>
              <a:buNone/>
              <a:defRPr/>
            </a:pPr>
            <a:r>
              <a:rPr lang="sk-SK" sz="1600" dirty="0">
                <a:solidFill>
                  <a:srgbClr val="FFFF00"/>
                </a:solidFill>
              </a:rPr>
              <a:t>Značnou škodou </a:t>
            </a:r>
            <a:r>
              <a:rPr lang="sk-SK" sz="1600" dirty="0"/>
              <a:t>sa rozumie suma dosahujúca najmenej stonásobok takej sumy. </a:t>
            </a:r>
          </a:p>
          <a:p>
            <a:pPr marL="342900" indent="-342900" algn="just" hangingPunct="0">
              <a:spcBef>
                <a:spcPct val="20000"/>
              </a:spcBef>
              <a:buClr>
                <a:schemeClr val="tx1"/>
              </a:buClr>
              <a:buFont typeface="Wingdings" pitchFamily="2" charset="2"/>
              <a:buNone/>
              <a:defRPr/>
            </a:pPr>
            <a:r>
              <a:rPr lang="sk-SK" sz="1600" dirty="0">
                <a:solidFill>
                  <a:srgbClr val="FFFF00"/>
                </a:solidFill>
              </a:rPr>
              <a:t>Škodou veľkého rozsahu </a:t>
            </a:r>
            <a:r>
              <a:rPr lang="sk-SK" sz="1600" dirty="0"/>
              <a:t>sa rozumie suma dosahujúca najmenej päťstonásobok takej sumy.</a:t>
            </a:r>
          </a:p>
          <a:p>
            <a:pPr marL="342900" indent="-342900" algn="just" hangingPunct="0">
              <a:spcBef>
                <a:spcPct val="20000"/>
              </a:spcBef>
              <a:buClr>
                <a:schemeClr val="tx1"/>
              </a:buClr>
              <a:buFont typeface="Wingdings" pitchFamily="2" charset="2"/>
              <a:buNone/>
              <a:defRPr/>
            </a:pPr>
            <a:endParaRPr lang="sk-SK" sz="1600" dirty="0"/>
          </a:p>
          <a:p>
            <a:pPr algn="just" hangingPunct="0">
              <a:spcBef>
                <a:spcPct val="20000"/>
              </a:spcBef>
              <a:buClr>
                <a:schemeClr val="tx1"/>
              </a:buClr>
              <a:buFont typeface="Wingdings" pitchFamily="2" charset="2"/>
              <a:buNone/>
              <a:defRPr/>
            </a:pPr>
            <a:r>
              <a:rPr lang="sk-SK" sz="1600" dirty="0"/>
              <a:t>Uvedené ustanovenie § 283 Trestného zákona nadväzuje na Autorský zákon. Predmetom Autorského zákona je podľa § 1 úprava vzťahov vznikajúcich v súvislosti s vytvorením a použitím literárneho a iného umeleckého diela a vedeckého diela, umeleckého výkonu, s výrobou a použitím zvukového záznamu, zvukovo-obrazového záznamu, s vysielaním a použitím rozhlasového a televízneho vysielania  a v súvislosti so zhotovením a použitím databázy tak, aby boli chránené práva a oprávnené záujmy  autora, výkonného umelca, výrobcu zvukového záznamu, výrobcu zvukovo-obrazového záznamu, rozhlasového vysielateľa  a televízneho vysielateľa a zhotoviteľa databázy. V prípade nášho kriminalistického skúmania sa zameriavame na počítačový program ako na predmet  autorského práva v súvislosti so vznikom autorského práva na dielo. </a:t>
            </a:r>
          </a:p>
          <a:p>
            <a:pPr algn="just" hangingPunct="0">
              <a:spcBef>
                <a:spcPct val="20000"/>
              </a:spcBef>
              <a:buClr>
                <a:schemeClr val="tx1"/>
              </a:buClr>
              <a:buFont typeface="Wingdings" pitchFamily="2" charset="2"/>
              <a:buNone/>
              <a:defRPr/>
            </a:pPr>
            <a:endParaRPr lang="sk-SK" sz="800" dirty="0"/>
          </a:p>
          <a:p>
            <a:pPr hangingPunct="0">
              <a:spcBef>
                <a:spcPct val="20000"/>
              </a:spcBef>
              <a:buClr>
                <a:schemeClr val="tx1"/>
              </a:buClr>
              <a:buFont typeface="Wingdings" pitchFamily="2" charset="2"/>
              <a:buNone/>
              <a:defRPr/>
            </a:pPr>
            <a:r>
              <a:rPr lang="sk-SK" sz="1200" dirty="0">
                <a:solidFill>
                  <a:srgbClr val="66FFFF"/>
                </a:solidFill>
              </a:rPr>
              <a:t>Zákon č.618/2003 Z.z. o autorskom práve a právach súvisiacich s autorským právom, § 7 ods.1 písm. a).  </a:t>
            </a:r>
          </a:p>
          <a:p>
            <a:pPr hangingPunct="0">
              <a:spcBef>
                <a:spcPct val="20000"/>
              </a:spcBef>
              <a:buClr>
                <a:schemeClr val="tx1"/>
              </a:buClr>
              <a:buFont typeface="Wingdings" pitchFamily="2" charset="2"/>
              <a:buNone/>
              <a:defRPr/>
            </a:pPr>
            <a:r>
              <a:rPr lang="sk-SK" sz="1200" dirty="0">
                <a:solidFill>
                  <a:srgbClr val="66FFFF"/>
                </a:solidFill>
              </a:rPr>
              <a:t>Zákon č.618/2003 Z.z. o autorskom práve a právach súvisiacich s autorským právom, § 15 ods.1.</a:t>
            </a:r>
            <a:endParaRPr lang="sk-SK" sz="16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dĺžnik 4"/>
          <p:cNvSpPr>
            <a:spLocks noChangeArrowheads="1"/>
          </p:cNvSpPr>
          <p:nvPr/>
        </p:nvSpPr>
        <p:spPr bwMode="auto">
          <a:xfrm>
            <a:off x="285750" y="285750"/>
            <a:ext cx="8715375" cy="8366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TRESTNO-PRÁVNE  ASPEKTY  VYMEDZENIA </a:t>
            </a:r>
          </a:p>
          <a:p>
            <a:pPr algn="ctr">
              <a:spcBef>
                <a:spcPct val="20000"/>
              </a:spcBef>
              <a:buClr>
                <a:schemeClr val="tx1"/>
              </a:buClr>
              <a:buFont typeface="Wingdings" pitchFamily="2" charset="2"/>
              <a:buNone/>
            </a:pPr>
            <a:r>
              <a:rPr lang="sk-SK">
                <a:solidFill>
                  <a:srgbClr val="FFFF00"/>
                </a:solidFill>
              </a:rPr>
              <a:t>SOFTVÉROVEJ KRIMINALITY</a:t>
            </a:r>
          </a:p>
        </p:txBody>
      </p:sp>
      <p:sp>
        <p:nvSpPr>
          <p:cNvPr id="6" name="Obdĺžnik 5"/>
          <p:cNvSpPr/>
          <p:nvPr/>
        </p:nvSpPr>
        <p:spPr>
          <a:xfrm>
            <a:off x="142875" y="1143000"/>
            <a:ext cx="8715375" cy="5360988"/>
          </a:xfrm>
          <a:prstGeom prst="rect">
            <a:avLst/>
          </a:prstGeom>
        </p:spPr>
        <p:txBody>
          <a:bodyPr>
            <a:spAutoFit/>
          </a:bodyPr>
          <a:lstStyle/>
          <a:p>
            <a:pPr hangingPunct="0">
              <a:spcBef>
                <a:spcPct val="20000"/>
              </a:spcBef>
              <a:buClr>
                <a:schemeClr val="tx1"/>
              </a:buClr>
              <a:buFont typeface="Wingdings" pitchFamily="2" charset="2"/>
              <a:buNone/>
              <a:defRPr/>
            </a:pPr>
            <a:r>
              <a:rPr lang="sk-SK" sz="1600" dirty="0">
                <a:solidFill>
                  <a:srgbClr val="66FFFF"/>
                </a:solidFill>
              </a:rPr>
              <a:t>O b j e k t o m  </a:t>
            </a:r>
            <a:r>
              <a:rPr lang="sk-SK" sz="1600" dirty="0"/>
              <a:t>- trestného činu podľa § 283 Trestného zákona je autorské právo ktoré zahŕňa :</a:t>
            </a:r>
          </a:p>
          <a:p>
            <a:pPr algn="just" hangingPunct="0">
              <a:spcBef>
                <a:spcPct val="20000"/>
              </a:spcBef>
              <a:buClr>
                <a:schemeClr val="tx1"/>
              </a:buClr>
              <a:buFont typeface="Wingdings" pitchFamily="2" charset="2"/>
              <a:buNone/>
              <a:defRPr/>
            </a:pPr>
            <a:r>
              <a:rPr lang="sk-SK" sz="1600" dirty="0"/>
              <a:t>právo na nedotknuteľnosť svojho diela, najmä na ochranu pred akoukoľvek nedovolenou zmenou alebo iným nedovoleným zásahom do svojho diela, ako aj pred akýmkoľvek hanlivým nakladaním so svojím dielom, ktoré by malo za následok narušenie jeho cti a dobrej povesti (§ 17 ods.1 písm. d) Autorského zákona), pričom toto  majetkové právo  je časovo obmedzené  (§ 21 Autorského zákona),</a:t>
            </a:r>
          </a:p>
          <a:p>
            <a:pPr hangingPunct="0">
              <a:spcBef>
                <a:spcPct val="20000"/>
              </a:spcBef>
              <a:buClr>
                <a:schemeClr val="tx1"/>
              </a:buClr>
              <a:buFont typeface="Wingdings" pitchFamily="2" charset="2"/>
              <a:buNone/>
              <a:defRPr/>
            </a:pPr>
            <a:r>
              <a:rPr lang="sk-SK" sz="1600" dirty="0">
                <a:solidFill>
                  <a:srgbClr val="FFC000"/>
                </a:solidFill>
              </a:rPr>
              <a:t>Právo udeľovať súhlas na každé použitie diela (§ 18 ods.2 Autorského zákona) a to najmä na :</a:t>
            </a:r>
          </a:p>
          <a:p>
            <a:pPr hangingPunct="0">
              <a:spcBef>
                <a:spcPct val="20000"/>
              </a:spcBef>
              <a:buClr>
                <a:schemeClr val="tx1"/>
              </a:buClr>
              <a:buFont typeface="Wingdings" pitchFamily="2" charset="2"/>
              <a:buNone/>
              <a:defRPr/>
            </a:pPr>
            <a:endParaRPr lang="sk-SK" sz="1600" dirty="0">
              <a:solidFill>
                <a:srgbClr val="FFC000"/>
              </a:solidFill>
            </a:endParaRPr>
          </a:p>
          <a:p>
            <a:pPr marL="342900" indent="-342900" hangingPunct="0">
              <a:spcBef>
                <a:spcPct val="20000"/>
              </a:spcBef>
              <a:buClr>
                <a:schemeClr val="tx1"/>
              </a:buClr>
              <a:buFont typeface="+mj-lt"/>
              <a:buAutoNum type="arabicPeriod"/>
              <a:defRPr/>
            </a:pPr>
            <a:r>
              <a:rPr lang="sk-SK" sz="1600" dirty="0"/>
              <a:t>vyhotovenie rozmnoženiny diela,</a:t>
            </a:r>
          </a:p>
          <a:p>
            <a:pPr marL="342900" indent="-342900" hangingPunct="0">
              <a:spcBef>
                <a:spcPct val="20000"/>
              </a:spcBef>
              <a:buClr>
                <a:schemeClr val="tx1"/>
              </a:buClr>
              <a:buFont typeface="+mj-lt"/>
              <a:buAutoNum type="arabicPeriod"/>
              <a:defRPr/>
            </a:pPr>
            <a:r>
              <a:rPr lang="sk-SK" sz="1600" dirty="0"/>
              <a:t>verejné rozširovanie originálu diela alebo jeho rozmnoženiny predajom alebo inou formou prevodu vlastníckeho práva,</a:t>
            </a:r>
          </a:p>
          <a:p>
            <a:pPr marL="342900" indent="-342900" hangingPunct="0">
              <a:spcBef>
                <a:spcPct val="20000"/>
              </a:spcBef>
              <a:buClr>
                <a:schemeClr val="tx1"/>
              </a:buClr>
              <a:buFont typeface="+mj-lt"/>
              <a:buAutoNum type="arabicPeriod"/>
              <a:defRPr/>
            </a:pPr>
            <a:r>
              <a:rPr lang="sk-SK" sz="1600" dirty="0"/>
              <a:t>verejné rozširovanie originálu diela alebo jeho rozmnoženiny nájmom alebo vypožičaním,</a:t>
            </a:r>
          </a:p>
          <a:p>
            <a:pPr marL="342900" indent="-342900" hangingPunct="0">
              <a:spcBef>
                <a:spcPct val="20000"/>
              </a:spcBef>
              <a:buClr>
                <a:schemeClr val="tx1"/>
              </a:buClr>
              <a:buFont typeface="+mj-lt"/>
              <a:buAutoNum type="arabicPeriod"/>
              <a:defRPr/>
            </a:pPr>
            <a:r>
              <a:rPr lang="sk-SK" sz="1600" dirty="0"/>
              <a:t>spracovanie, preklad a adaptáciu diela,</a:t>
            </a:r>
          </a:p>
          <a:p>
            <a:pPr marL="342900" indent="-342900" hangingPunct="0">
              <a:spcBef>
                <a:spcPct val="20000"/>
              </a:spcBef>
              <a:buClr>
                <a:schemeClr val="tx1"/>
              </a:buClr>
              <a:buFont typeface="+mj-lt"/>
              <a:buAutoNum type="arabicPeriod"/>
              <a:defRPr/>
            </a:pPr>
            <a:r>
              <a:rPr lang="sk-SK" sz="1600" dirty="0"/>
              <a:t>zaradenie diela do súborného diela,</a:t>
            </a:r>
          </a:p>
          <a:p>
            <a:pPr marL="342900" indent="-342900" hangingPunct="0">
              <a:spcBef>
                <a:spcPct val="20000"/>
              </a:spcBef>
              <a:buClr>
                <a:schemeClr val="tx1"/>
              </a:buClr>
              <a:buFont typeface="+mj-lt"/>
              <a:buAutoNum type="arabicPeriod"/>
              <a:defRPr/>
            </a:pPr>
            <a:r>
              <a:rPr lang="sk-SK" sz="1600" dirty="0"/>
              <a:t>verejné vystavenie diela,</a:t>
            </a:r>
          </a:p>
          <a:p>
            <a:pPr marL="342900" indent="-342900" hangingPunct="0">
              <a:spcBef>
                <a:spcPct val="20000"/>
              </a:spcBef>
              <a:buClr>
                <a:schemeClr val="tx1"/>
              </a:buClr>
              <a:buFont typeface="+mj-lt"/>
              <a:buAutoNum type="arabicPeriod"/>
              <a:defRPr/>
            </a:pPr>
            <a:r>
              <a:rPr lang="sk-SK" sz="1600" dirty="0"/>
              <a:t>verejné vykonanie diela,</a:t>
            </a:r>
          </a:p>
          <a:p>
            <a:pPr marL="342900" indent="-342900" hangingPunct="0">
              <a:spcBef>
                <a:spcPct val="20000"/>
              </a:spcBef>
              <a:buClr>
                <a:schemeClr val="tx1"/>
              </a:buClr>
              <a:buFont typeface="+mj-lt"/>
              <a:buAutoNum type="arabicPeriod"/>
              <a:defRPr/>
            </a:pPr>
            <a:r>
              <a:rPr lang="sk-SK" sz="1600" dirty="0"/>
              <a:t>verejný prenos diela,</a:t>
            </a:r>
          </a:p>
          <a:p>
            <a:pPr marL="342900" indent="-342900" hangingPunct="0">
              <a:spcBef>
                <a:spcPct val="20000"/>
              </a:spcBef>
              <a:buClr>
                <a:schemeClr val="tx1"/>
              </a:buClr>
              <a:buFont typeface="+mj-lt"/>
              <a:buAutoNum type="arabicPeriod"/>
              <a:defRPr/>
            </a:pPr>
            <a:r>
              <a:rPr lang="sk-SK" sz="1600" dirty="0"/>
              <a:t>právo na odmenu za vyhotovenie rozmnoženiny každé použitie svojho diela                                  (§ 24 ods.3 písm. e) Autorského  zákona.</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bdĺžnik 4"/>
          <p:cNvSpPr>
            <a:spLocks noChangeArrowheads="1"/>
          </p:cNvSpPr>
          <p:nvPr/>
        </p:nvSpPr>
        <p:spPr bwMode="auto">
          <a:xfrm>
            <a:off x="285750" y="285750"/>
            <a:ext cx="8715375" cy="8366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TRESTNO-PRÁVNE  ASPEKTY  VYMEDZENIA </a:t>
            </a:r>
          </a:p>
          <a:p>
            <a:pPr algn="ctr">
              <a:spcBef>
                <a:spcPct val="20000"/>
              </a:spcBef>
              <a:buClr>
                <a:schemeClr val="tx1"/>
              </a:buClr>
              <a:buFont typeface="Wingdings" pitchFamily="2" charset="2"/>
              <a:buNone/>
            </a:pPr>
            <a:r>
              <a:rPr lang="sk-SK">
                <a:solidFill>
                  <a:srgbClr val="FFFF00"/>
                </a:solidFill>
              </a:rPr>
              <a:t>SOFTVÉROVEJ KRIMINALITY</a:t>
            </a:r>
          </a:p>
        </p:txBody>
      </p:sp>
      <p:sp>
        <p:nvSpPr>
          <p:cNvPr id="6" name="Obdĺžnik 5"/>
          <p:cNvSpPr/>
          <p:nvPr/>
        </p:nvSpPr>
        <p:spPr>
          <a:xfrm>
            <a:off x="142875" y="1143000"/>
            <a:ext cx="8715375" cy="6248400"/>
          </a:xfrm>
          <a:prstGeom prst="rect">
            <a:avLst/>
          </a:prstGeom>
        </p:spPr>
        <p:txBody>
          <a:bodyPr>
            <a:spAutoFit/>
          </a:bodyPr>
          <a:lstStyle/>
          <a:p>
            <a:pPr algn="just" hangingPunct="0">
              <a:spcBef>
                <a:spcPct val="20000"/>
              </a:spcBef>
              <a:buClr>
                <a:schemeClr val="tx1"/>
              </a:buClr>
              <a:buFont typeface="Wingdings" pitchFamily="2" charset="2"/>
              <a:buNone/>
              <a:defRPr/>
            </a:pPr>
            <a:r>
              <a:rPr lang="sk-SK" sz="1600" dirty="0">
                <a:solidFill>
                  <a:srgbClr val="66FFFF"/>
                </a:solidFill>
              </a:rPr>
              <a:t>O b j e k t í v n a</a:t>
            </a:r>
            <a:r>
              <a:rPr lang="sk-SK" sz="1600" dirty="0"/>
              <a:t>  - stránka trestného činu podľa § 283 Trestného zákona  spočíva v tom, že páchateľ s dielom, ktoré je predmetom autorského práva, neoprávnene zaobchádza spôsobom, ktorý prislúcha autorovi. Podľa § 18 ods.2 Autorského zákona dielo  možno  použiť  len  so súhlasom autora, pokiaľ to nedovoľuje priamo zákon. </a:t>
            </a:r>
          </a:p>
          <a:p>
            <a:pPr algn="just" hangingPunct="0">
              <a:spcBef>
                <a:spcPct val="20000"/>
              </a:spcBef>
              <a:buClr>
                <a:schemeClr val="tx1"/>
              </a:buClr>
              <a:buFont typeface="Wingdings" pitchFamily="2" charset="2"/>
              <a:buNone/>
              <a:defRPr/>
            </a:pPr>
            <a:endParaRPr lang="sk-SK" sz="1600" dirty="0"/>
          </a:p>
          <a:p>
            <a:pPr algn="just" hangingPunct="0">
              <a:spcBef>
                <a:spcPct val="20000"/>
              </a:spcBef>
              <a:buClr>
                <a:schemeClr val="tx1"/>
              </a:buClr>
              <a:buFont typeface="Wingdings" pitchFamily="2" charset="2"/>
              <a:buNone/>
              <a:defRPr/>
            </a:pPr>
            <a:r>
              <a:rPr lang="sk-SK" sz="1600" dirty="0"/>
              <a:t>Súhlas na použitie diela udeľuje autor licenčnou zmluvou. Bez súhlasu autora sa môže dielo použiť len v prípadoch ustanovených v § 35 až § 36 Autorského zákona. Neoprávneným nakladaním s dielom je aj jeho použitie síce so súhlasom autora (prípadne na základe dovolenia zákona), avšak s porušením  práva na ochranu autorstva (napríklad  práva na nedotknuteľnosť diela). </a:t>
            </a:r>
          </a:p>
          <a:p>
            <a:pPr algn="just" hangingPunct="0">
              <a:spcBef>
                <a:spcPct val="20000"/>
              </a:spcBef>
              <a:buClr>
                <a:schemeClr val="tx1"/>
              </a:buClr>
              <a:buFont typeface="Wingdings" pitchFamily="2" charset="2"/>
              <a:buNone/>
              <a:defRPr/>
            </a:pPr>
            <a:endParaRPr lang="sk-SK" sz="1600" dirty="0"/>
          </a:p>
          <a:p>
            <a:pPr algn="just" hangingPunct="0">
              <a:spcBef>
                <a:spcPct val="20000"/>
              </a:spcBef>
              <a:buClr>
                <a:schemeClr val="tx1"/>
              </a:buClr>
              <a:buFont typeface="Wingdings" pitchFamily="2" charset="2"/>
              <a:buNone/>
              <a:defRPr/>
            </a:pPr>
            <a:r>
              <a:rPr lang="sk-SK" sz="1600" dirty="0">
                <a:solidFill>
                  <a:srgbClr val="66FFFF"/>
                </a:solidFill>
              </a:rPr>
              <a:t>P á c h a t e ľ o m  </a:t>
            </a:r>
            <a:r>
              <a:rPr lang="sk-SK" sz="1600" dirty="0"/>
              <a:t>- trestného činu podľa § 283 Trestného zákona  môže byť ktokoľvek, kto nie je oprávnený nakladať s dielom tak, ako to prislúcha autorovi. </a:t>
            </a:r>
          </a:p>
          <a:p>
            <a:pPr algn="just" hangingPunct="0">
              <a:spcBef>
                <a:spcPct val="20000"/>
              </a:spcBef>
              <a:buClr>
                <a:schemeClr val="tx1"/>
              </a:buClr>
              <a:buFont typeface="Wingdings" pitchFamily="2" charset="2"/>
              <a:buNone/>
              <a:defRPr/>
            </a:pPr>
            <a:endParaRPr lang="sk-SK" sz="1600" dirty="0"/>
          </a:p>
          <a:p>
            <a:pPr algn="just" hangingPunct="0">
              <a:spcBef>
                <a:spcPct val="20000"/>
              </a:spcBef>
              <a:buClr>
                <a:schemeClr val="tx1"/>
              </a:buClr>
              <a:buFont typeface="Wingdings" pitchFamily="2" charset="2"/>
              <a:buNone/>
              <a:defRPr/>
            </a:pPr>
            <a:r>
              <a:rPr lang="sk-SK" sz="1600" dirty="0">
                <a:solidFill>
                  <a:srgbClr val="66FFFF"/>
                </a:solidFill>
              </a:rPr>
              <a:t>Zo  s u b j e k t í v n e j  s t r á n k y</a:t>
            </a:r>
            <a:r>
              <a:rPr lang="sk-SK" sz="1600" dirty="0"/>
              <a:t>  - trestného činu podľa § 283 Trestného zákona sa vyžaduje úmysel, ktorý musí zahŕňať aj okolnosť, že dielo je predmetom autorského práva. Ak si páchateľ v dôsledku skutkového omylu nie je toho vedomý, je beztrestný, napríklad páchateľ sa mylne domnieva, že už uplynula doba ochrany diela (§ 21ods.1 citovaného zákona). Význam právneho omylu sa potom posudzuje podľa všeobecných zásad.</a:t>
            </a:r>
          </a:p>
          <a:p>
            <a:pPr algn="just" hangingPunct="0">
              <a:spcBef>
                <a:spcPct val="20000"/>
              </a:spcBef>
              <a:buClr>
                <a:schemeClr val="tx1"/>
              </a:buClr>
              <a:buFont typeface="Wingdings" pitchFamily="2" charset="2"/>
              <a:buNone/>
              <a:defRPr/>
            </a:pPr>
            <a:endParaRPr lang="sk-SK" sz="1600" dirty="0"/>
          </a:p>
          <a:p>
            <a:pPr algn="just" hangingPunct="0">
              <a:spcBef>
                <a:spcPct val="20000"/>
              </a:spcBef>
              <a:buClr>
                <a:schemeClr val="tx1"/>
              </a:buClr>
              <a:buFont typeface="Wingdings" pitchFamily="2" charset="2"/>
              <a:buNone/>
              <a:defRPr/>
            </a:pPr>
            <a:endParaRPr lang="sk-SK" sz="1600" dirty="0"/>
          </a:p>
          <a:p>
            <a:pPr algn="just" hangingPunct="0">
              <a:spcBef>
                <a:spcPct val="20000"/>
              </a:spcBef>
              <a:buClr>
                <a:schemeClr val="tx1"/>
              </a:buClr>
              <a:buFont typeface="Wingdings" pitchFamily="2" charset="2"/>
              <a:buNone/>
              <a:defRPr/>
            </a:pPr>
            <a:endParaRPr lang="sk-SK" sz="1600" dirty="0"/>
          </a:p>
          <a:p>
            <a:pPr marL="342900" indent="-342900" algn="just" hangingPunct="0">
              <a:spcBef>
                <a:spcPct val="20000"/>
              </a:spcBef>
              <a:buClr>
                <a:schemeClr val="tx1"/>
              </a:buClr>
              <a:buFont typeface="Wingdings" pitchFamily="2" charset="2"/>
              <a:buNone/>
              <a:defRPr/>
            </a:pPr>
            <a:endParaRPr lang="sk-SK" sz="16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bdĺžnik 4"/>
          <p:cNvSpPr>
            <a:spLocks noChangeArrowheads="1"/>
          </p:cNvSpPr>
          <p:nvPr/>
        </p:nvSpPr>
        <p:spPr bwMode="auto">
          <a:xfrm>
            <a:off x="285750" y="285750"/>
            <a:ext cx="8715375" cy="8366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TRESTNO-PRÁVNE  ASPEKTY  VYMEDZENIA </a:t>
            </a:r>
          </a:p>
          <a:p>
            <a:pPr algn="ctr">
              <a:spcBef>
                <a:spcPct val="20000"/>
              </a:spcBef>
              <a:buClr>
                <a:schemeClr val="tx1"/>
              </a:buClr>
              <a:buFont typeface="Wingdings" pitchFamily="2" charset="2"/>
              <a:buNone/>
            </a:pPr>
            <a:r>
              <a:rPr lang="sk-SK">
                <a:solidFill>
                  <a:srgbClr val="FFFF00"/>
                </a:solidFill>
              </a:rPr>
              <a:t>SOFTVÉROVEJ KRIMINALITY</a:t>
            </a:r>
          </a:p>
        </p:txBody>
      </p:sp>
      <p:sp>
        <p:nvSpPr>
          <p:cNvPr id="10243" name="Obdĺžnik 5"/>
          <p:cNvSpPr>
            <a:spLocks noChangeArrowheads="1"/>
          </p:cNvSpPr>
          <p:nvPr/>
        </p:nvSpPr>
        <p:spPr bwMode="auto">
          <a:xfrm>
            <a:off x="285750" y="1214438"/>
            <a:ext cx="8143875" cy="5459412"/>
          </a:xfrm>
          <a:prstGeom prst="rect">
            <a:avLst/>
          </a:prstGeom>
          <a:noFill/>
          <a:ln w="9525">
            <a:noFill/>
            <a:miter lim="800000"/>
            <a:headEnd/>
            <a:tailEnd/>
          </a:ln>
        </p:spPr>
        <p:txBody>
          <a:bodyPr>
            <a:spAutoFit/>
          </a:bodyPr>
          <a:lstStyle/>
          <a:p>
            <a:pPr marL="342900" indent="-342900" algn="just" hangingPunct="0">
              <a:spcBef>
                <a:spcPct val="20000"/>
              </a:spcBef>
              <a:buClr>
                <a:schemeClr val="tx1"/>
              </a:buClr>
              <a:buFont typeface="Wingdings" pitchFamily="2" charset="2"/>
              <a:buNone/>
            </a:pPr>
            <a:r>
              <a:rPr lang="sk-SK" sz="1600">
                <a:cs typeface="Times New Roman" pitchFamily="18" charset="0"/>
              </a:rPr>
              <a:t>	Páchatelia softvérovej kriminality,  teda tie fyzické osoby, ktoré porušujú autorské práva  autorov počítačových programov alebo práva iných nositeľov práv  (producenti,  a nadobúdatelia licencií a iní.) môžu naplniť skutkovú podstatu trestného činu porušovania autorského práva podľa § 283 Trestného zákona. </a:t>
            </a:r>
            <a:r>
              <a:rPr lang="sk-SK" sz="1600">
                <a:solidFill>
                  <a:srgbClr val="66FFFF"/>
                </a:solidFill>
              </a:rPr>
              <a:t>V tomto prípade na vznesenie obvinenia v zmysle Trestného poriadku postačí, ak niektorá osoba vytvorila rozmnoženinu počítačového programu a poskytla ju ďalšej osobe.</a:t>
            </a:r>
          </a:p>
          <a:p>
            <a:pPr marL="342900" indent="-342900" algn="just" hangingPunct="0">
              <a:spcBef>
                <a:spcPct val="20000"/>
              </a:spcBef>
              <a:buClr>
                <a:schemeClr val="tx1"/>
              </a:buClr>
              <a:buFont typeface="Wingdings" pitchFamily="2" charset="2"/>
              <a:buNone/>
            </a:pPr>
            <a:r>
              <a:rPr lang="sk-SK" sz="1600"/>
              <a:t>	</a:t>
            </a:r>
          </a:p>
          <a:p>
            <a:pPr marL="342900" indent="-342900" algn="just" hangingPunct="0">
              <a:spcBef>
                <a:spcPct val="20000"/>
              </a:spcBef>
              <a:buClr>
                <a:schemeClr val="tx1"/>
              </a:buClr>
              <a:buFont typeface="Wingdings" pitchFamily="2" charset="2"/>
              <a:buNone/>
            </a:pPr>
            <a:r>
              <a:rPr lang="sk-SK" sz="1600"/>
              <a:t>	Pri realizácii prípadov softvérovej kriminality sú v mnohých prípadoch uplatnené aj ďalšie skutkové podstaty trestných činov uvedených v Trestnom zákone. </a:t>
            </a:r>
          </a:p>
          <a:p>
            <a:pPr marL="342900" indent="-342900" algn="just" hangingPunct="0">
              <a:spcBef>
                <a:spcPct val="20000"/>
              </a:spcBef>
              <a:buClr>
                <a:schemeClr val="tx1"/>
              </a:buClr>
              <a:buFont typeface="Wingdings" pitchFamily="2" charset="2"/>
              <a:buNone/>
            </a:pPr>
            <a:endParaRPr lang="sk-SK" sz="1600"/>
          </a:p>
          <a:p>
            <a:pPr marL="342900" indent="-342900" algn="just" hangingPunct="0">
              <a:spcBef>
                <a:spcPct val="20000"/>
              </a:spcBef>
              <a:buClr>
                <a:schemeClr val="tx1"/>
              </a:buClr>
              <a:buFont typeface="Wingdings" pitchFamily="2" charset="2"/>
              <a:buNone/>
            </a:pPr>
            <a:r>
              <a:rPr lang="sk-SK" sz="1600"/>
              <a:t>	Do úvahy prichádza  porušovanie práv k ochrannej známke, označeniu pôvodu výrobku a obchodnému menu podľa </a:t>
            </a:r>
            <a:r>
              <a:rPr lang="sk-SK" sz="1600">
                <a:solidFill>
                  <a:srgbClr val="66FFFF"/>
                </a:solidFill>
              </a:rPr>
              <a:t>§ 281 </a:t>
            </a:r>
            <a:r>
              <a:rPr lang="sk-SK" sz="1600"/>
              <a:t>Trestného zákona a zneužitie účasti na hospodárskej súťaži podľa </a:t>
            </a:r>
            <a:r>
              <a:rPr lang="sk-SK" sz="1600">
                <a:solidFill>
                  <a:srgbClr val="66FFFF"/>
                </a:solidFill>
              </a:rPr>
              <a:t>§ 250 </a:t>
            </a:r>
            <a:r>
              <a:rPr lang="sk-SK" sz="1600"/>
              <a:t>Trestného zákona. Konanie každej ďalšej osoby (teda nie oprávneného vlastníka rozmnoženiny), ktorá získa prístup k nosiču informácií               (k diskete, magnetickej páske, optickému disku a iné.), na ktorom je ako informácia uložený počítačový program a s ktorým nakladá niektorým zo spôsobov uvedených v skutkovej podstate trestného činu poškodenia a zneužitia záznamu na nosiči informácií podľa </a:t>
            </a:r>
            <a:r>
              <a:rPr lang="sk-SK" sz="1600">
                <a:solidFill>
                  <a:srgbClr val="66FFFF"/>
                </a:solidFill>
              </a:rPr>
              <a:t>§ 247 </a:t>
            </a:r>
            <a:r>
              <a:rPr lang="sk-SK" sz="1600"/>
              <a:t>Trestného zákona, je potrebné kvalifikovať podľa tohto ustanovenia. Uvedeného trestného činu sa dopustí každý, kto si počítačový program skopíruje pre svoje akékoľvek osobné použitie, alebo s ním neoprávnene nakladá spôsobom, ktorý vedie k jeho zničeniu, poškodeniu, alebo ho robí neupotrebiteľným.</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bdĺžnik 4"/>
          <p:cNvSpPr>
            <a:spLocks noChangeArrowheads="1"/>
          </p:cNvSpPr>
          <p:nvPr/>
        </p:nvSpPr>
        <p:spPr bwMode="auto">
          <a:xfrm>
            <a:off x="285750" y="285750"/>
            <a:ext cx="8715375" cy="836613"/>
          </a:xfrm>
          <a:prstGeom prst="rect">
            <a:avLst/>
          </a:prstGeom>
          <a:noFill/>
          <a:ln w="9525">
            <a:noFill/>
            <a:miter lim="800000"/>
            <a:headEnd/>
            <a:tailEnd/>
          </a:ln>
        </p:spPr>
        <p:txBody>
          <a:bodyPr>
            <a:spAutoFit/>
          </a:bodyPr>
          <a:lstStyle/>
          <a:p>
            <a:pPr algn="ctr">
              <a:spcBef>
                <a:spcPct val="20000"/>
              </a:spcBef>
              <a:buClr>
                <a:schemeClr val="tx1"/>
              </a:buClr>
              <a:buFont typeface="Wingdings" pitchFamily="2" charset="2"/>
              <a:buNone/>
            </a:pPr>
            <a:r>
              <a:rPr lang="sk-SK">
                <a:solidFill>
                  <a:srgbClr val="FFFF00"/>
                </a:solidFill>
              </a:rPr>
              <a:t>TYPYCKÉ ČRTY  OSOBNOSTI</a:t>
            </a:r>
          </a:p>
          <a:p>
            <a:pPr algn="ctr">
              <a:spcBef>
                <a:spcPct val="20000"/>
              </a:spcBef>
              <a:buClr>
                <a:schemeClr val="tx1"/>
              </a:buClr>
              <a:buFont typeface="Wingdings" pitchFamily="2" charset="2"/>
              <a:buNone/>
            </a:pPr>
            <a:r>
              <a:rPr lang="sk-SK">
                <a:solidFill>
                  <a:srgbClr val="FFFF00"/>
                </a:solidFill>
              </a:rPr>
              <a:t>PÁCHATEĽA A ICH KLASIFIKÁCIA</a:t>
            </a:r>
          </a:p>
        </p:txBody>
      </p:sp>
      <p:sp>
        <p:nvSpPr>
          <p:cNvPr id="11267" name="Obdĺžnik 5"/>
          <p:cNvSpPr>
            <a:spLocks noChangeArrowheads="1"/>
          </p:cNvSpPr>
          <p:nvPr/>
        </p:nvSpPr>
        <p:spPr bwMode="auto">
          <a:xfrm>
            <a:off x="142875" y="1143000"/>
            <a:ext cx="8643938" cy="5459413"/>
          </a:xfrm>
          <a:prstGeom prst="rect">
            <a:avLst/>
          </a:prstGeom>
          <a:noFill/>
          <a:ln w="9525">
            <a:noFill/>
            <a:miter lim="800000"/>
            <a:headEnd/>
            <a:tailEnd/>
          </a:ln>
        </p:spPr>
        <p:txBody>
          <a:bodyPr>
            <a:spAutoFit/>
          </a:bodyPr>
          <a:lstStyle/>
          <a:p>
            <a:pPr marL="342900" indent="-342900" algn="just" hangingPunct="0">
              <a:spcBef>
                <a:spcPct val="20000"/>
              </a:spcBef>
              <a:buClr>
                <a:schemeClr val="tx1"/>
              </a:buClr>
              <a:buFont typeface="Wingdings" pitchFamily="2" charset="2"/>
              <a:buNone/>
            </a:pPr>
            <a:r>
              <a:rPr lang="sk-SK" sz="1600"/>
              <a:t>	Softvérová kriminalita vo vzťahu k počítačovým programom, predstavuje špecifický druh trestnej činnosti, ktorý musí mať aj svojho „</a:t>
            </a:r>
            <a:r>
              <a:rPr lang="sk-SK" sz="1600">
                <a:solidFill>
                  <a:srgbClr val="66FFFF"/>
                </a:solidFill>
              </a:rPr>
              <a:t>typického páchateľa</a:t>
            </a:r>
            <a:r>
              <a:rPr lang="sk-SK" sz="1600"/>
              <a:t>“.  Poskytnúť ucelený obraz páchateľa počítačovej kriminality, pokiaľ je o tomto fenoméne vôbec možné hovoriť, je pomerne problematické.  Hlavným dôvodom je neustály vývoj názorov na tento problém a rastúca dostupnosť prostriedkov výpočtovej techniky. </a:t>
            </a:r>
          </a:p>
          <a:p>
            <a:pPr marL="342900" indent="-342900" algn="just" hangingPunct="0">
              <a:spcBef>
                <a:spcPct val="20000"/>
              </a:spcBef>
              <a:buClr>
                <a:schemeClr val="tx1"/>
              </a:buClr>
              <a:buFont typeface="Wingdings" pitchFamily="2" charset="2"/>
              <a:buNone/>
            </a:pPr>
            <a:r>
              <a:rPr lang="sk-SK" sz="1600"/>
              <a:t>	</a:t>
            </a:r>
          </a:p>
          <a:p>
            <a:pPr marL="342900" indent="-342900" algn="just" hangingPunct="0">
              <a:spcBef>
                <a:spcPct val="20000"/>
              </a:spcBef>
              <a:buClr>
                <a:schemeClr val="tx1"/>
              </a:buClr>
              <a:buFont typeface="Wingdings" pitchFamily="2" charset="2"/>
              <a:buNone/>
            </a:pPr>
            <a:r>
              <a:rPr lang="sk-SK" sz="1600"/>
              <a:t>	Páchatelia sa svojimi charakteristickými črtami približujú k páchateľom </a:t>
            </a:r>
            <a:r>
              <a:rPr lang="sk-SK" sz="1600">
                <a:solidFill>
                  <a:srgbClr val="66FFFF"/>
                </a:solidFill>
              </a:rPr>
              <a:t>ekonomickej kriminality</a:t>
            </a:r>
            <a:r>
              <a:rPr lang="sk-SK" sz="1600"/>
              <a:t>. V mnohých prípadoch nejde o typické kriminálne živly, ktorým je potrebné vysvetľovať základné prvky správania, nevyhnutné pre ich komunikáciu v spoločnosti. Práve naopak, väčšina autorov popisuje týchto páchateľov ako osoby stredoškolsky a vysokoškolsky vzdelané. Tieto osoby majú nadpriemernú inteligenciu, vynachádzavosť, fantáziu, odvahu a súčasne dobré spoločenské postavenie. </a:t>
            </a:r>
          </a:p>
          <a:p>
            <a:pPr marL="342900" indent="-342900" algn="just" hangingPunct="0">
              <a:spcBef>
                <a:spcPct val="20000"/>
              </a:spcBef>
              <a:buClr>
                <a:schemeClr val="tx1"/>
              </a:buClr>
              <a:buFont typeface="Wingdings" pitchFamily="2" charset="2"/>
              <a:buNone/>
            </a:pPr>
            <a:r>
              <a:rPr lang="sk-SK" sz="1600"/>
              <a:t>	</a:t>
            </a:r>
          </a:p>
          <a:p>
            <a:pPr marL="342900" indent="-342900" algn="just" hangingPunct="0">
              <a:spcBef>
                <a:spcPct val="20000"/>
              </a:spcBef>
              <a:buClr>
                <a:schemeClr val="tx1"/>
              </a:buClr>
              <a:buFont typeface="Wingdings" pitchFamily="2" charset="2"/>
              <a:buNone/>
            </a:pPr>
            <a:r>
              <a:rPr lang="sk-SK" sz="1600"/>
              <a:t>	Priaznivá situácia vo vývoji počítačových technológií spôsobuje čoraz prijateľnejšie konštrukcie  hardvéru a softvéru pre potreby bežného používateľa. Táto „prívetivosť“ označovaná ako (userfriendliness) má svoj význam nielen pre výrobcov softvéru a ich zisky z predaja, ale </a:t>
            </a:r>
            <a:r>
              <a:rPr lang="sk-SK" sz="1600">
                <a:solidFill>
                  <a:srgbClr val="66FFFF"/>
                </a:solidFill>
              </a:rPr>
              <a:t>znižuje aj počítačovú negramotnosť</a:t>
            </a:r>
            <a:r>
              <a:rPr lang="sk-SK" sz="1600"/>
              <a:t>. Znižovanie počítačovej negramotnosti má zasa podstatný  vplyv  na zvýšenie počtu používateľov, medzi ktorými vznikajú aj </a:t>
            </a:r>
            <a:r>
              <a:rPr lang="sk-SK" sz="1600">
                <a:solidFill>
                  <a:srgbClr val="66FFFF"/>
                </a:solidFill>
              </a:rPr>
              <a:t>potencionálni páchatelia</a:t>
            </a:r>
            <a:r>
              <a:rPr lang="sk-SK" sz="1600"/>
              <a:t>. To znamená, že softvérové pirátstvo už nie je doménou počítačových programátorov a operátorov. Dochádza k </a:t>
            </a:r>
            <a:r>
              <a:rPr lang="sk-SK" sz="1600">
                <a:solidFill>
                  <a:srgbClr val="66FFFF"/>
                </a:solidFill>
              </a:rPr>
              <a:t>„demokratizácii</a:t>
            </a:r>
            <a:r>
              <a:rPr lang="sk-SK" sz="1600"/>
              <a:t>“ aj v oblasti softvérovej kriminality.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ody">
  <a:themeElements>
    <a:clrScheme name="Body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Bod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108265" tIns="54132" rIns="108265" bIns="54132" numCol="1" anchor="t" anchorCtr="0" compatLnSpc="1">
        <a:prstTxWarp prst="textNoShape">
          <a:avLst/>
        </a:prstTxWarp>
        <a:spAutoFit/>
      </a:bodyPr>
      <a:lstStyle>
        <a:defPPr marL="723900" marR="0" indent="-723900" algn="l" defTabSz="1082675" rtl="0" eaLnBrk="1" fontAlgn="base" latinLnBrk="0" hangingPunct="1">
          <a:lnSpc>
            <a:spcPct val="100000"/>
          </a:lnSpc>
          <a:spcBef>
            <a:spcPct val="20000"/>
          </a:spcBef>
          <a:spcAft>
            <a:spcPct val="0"/>
          </a:spcAft>
          <a:buClr>
            <a:schemeClr val="tx1"/>
          </a:buClr>
          <a:buSzTx/>
          <a:buFont typeface="Wingdings" pitchFamily="2" charset="2"/>
          <a:buNone/>
          <a:tabLst/>
          <a:defRPr kumimoji="0" lang="cs-CZ" sz="22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108265" tIns="54132" rIns="108265" bIns="54132" numCol="1" anchor="t" anchorCtr="0" compatLnSpc="1">
        <a:prstTxWarp prst="textNoShape">
          <a:avLst/>
        </a:prstTxWarp>
        <a:spAutoFit/>
      </a:bodyPr>
      <a:lstStyle>
        <a:defPPr marL="723900" marR="0" indent="-723900" algn="l" defTabSz="1082675" rtl="0" eaLnBrk="1" fontAlgn="base" latinLnBrk="0" hangingPunct="1">
          <a:lnSpc>
            <a:spcPct val="100000"/>
          </a:lnSpc>
          <a:spcBef>
            <a:spcPct val="20000"/>
          </a:spcBef>
          <a:spcAft>
            <a:spcPct val="0"/>
          </a:spcAft>
          <a:buClr>
            <a:schemeClr val="tx1"/>
          </a:buClr>
          <a:buSzTx/>
          <a:buFont typeface="Wingdings" pitchFamily="2" charset="2"/>
          <a:buNone/>
          <a:tabLst/>
          <a:defRPr kumimoji="0" lang="cs-CZ" sz="22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ody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Body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Body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ody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Body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Body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Body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Body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Body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í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 Dots</Template>
  <TotalTime>2374</TotalTime>
  <Words>783</Words>
  <Application>Microsoft PowerPoint</Application>
  <PresentationFormat>Prezentácia na obrazovke (4:3)</PresentationFormat>
  <Paragraphs>293</Paragraphs>
  <Slides>28</Slides>
  <Notes>27</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28</vt:i4>
      </vt:variant>
    </vt:vector>
  </HeadingPairs>
  <TitlesOfParts>
    <vt:vector size="33" baseType="lpstr">
      <vt:lpstr>Times New Roman</vt:lpstr>
      <vt:lpstr>Arial</vt:lpstr>
      <vt:lpstr>Wingdings</vt:lpstr>
      <vt:lpstr>Arial Black</vt:lpstr>
      <vt:lpstr>Body</vt:lpstr>
      <vt:lpstr>    INFORMAČNÁ BEZPEČNOSŤ (2.)</vt:lpstr>
      <vt:lpstr>Snímka 2</vt:lpstr>
      <vt:lpstr>Snímka 3</vt:lpstr>
      <vt:lpstr>Snímka 4</vt:lpstr>
      <vt:lpstr>Snímka 5</vt:lpstr>
      <vt:lpstr>Snímka 6</vt:lpstr>
      <vt:lpstr>Snímka 7</vt:lpstr>
      <vt:lpstr>Snímka 8</vt:lpstr>
      <vt:lpstr>Snímka 9</vt:lpstr>
      <vt:lpstr>Snímka 10</vt:lpstr>
      <vt:lpstr>Snímka 11</vt:lpstr>
      <vt:lpstr>Snímka 12</vt:lpstr>
      <vt:lpstr>Snímka 13</vt:lpstr>
      <vt:lpstr>Snímka 14</vt:lpstr>
      <vt:lpstr>Snímka 15</vt:lpstr>
      <vt:lpstr>Snímka 16</vt:lpstr>
      <vt:lpstr>Snímka 17</vt:lpstr>
      <vt:lpstr>Snímka 18</vt:lpstr>
      <vt:lpstr>Snímka 19</vt:lpstr>
      <vt:lpstr>Snímka 20</vt:lpstr>
      <vt:lpstr>Snímka 21</vt:lpstr>
      <vt:lpstr>Snímka 22</vt:lpstr>
      <vt:lpstr>Snímka 23</vt:lpstr>
      <vt:lpstr>Snímka 24</vt:lpstr>
      <vt:lpstr>Snímka 25</vt:lpstr>
      <vt:lpstr>Snímka 26</vt:lpstr>
      <vt:lpstr>Snímka 27</vt:lpstr>
      <vt:lpstr>Snímka 28</vt:lpstr>
    </vt:vector>
  </TitlesOfParts>
  <Company>MV 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Kriminalistické aspekty objasňovania softvérovej kriminality</dc:title>
  <dc:creator>Šišulák Stanislav</dc:creator>
  <cp:lastModifiedBy>Stanislav Šiulák</cp:lastModifiedBy>
  <cp:revision>349</cp:revision>
  <dcterms:created xsi:type="dcterms:W3CDTF">2004-09-21T07:06:12Z</dcterms:created>
  <dcterms:modified xsi:type="dcterms:W3CDTF">2009-10-27T08:20:23Z</dcterms:modified>
</cp:coreProperties>
</file>